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handoutMasterIdLst>
    <p:handoutMasterId r:id="rId32"/>
  </p:handoutMasterIdLst>
  <p:sldIdLst>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08E1F63-3EC0-4916-BC4A-7F114FD9538C}" type="datetimeFigureOut">
              <a:rPr lang="en-US" smtClean="0"/>
              <a:t>6/13/2017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57666F3-A1DD-41C8-B374-58A031C33BEC}" type="slidenum">
              <a:rPr lang="en-US" smtClean="0"/>
              <a:t>‹#›</a:t>
            </a:fld>
            <a:endParaRPr lang="en-US"/>
          </a:p>
        </p:txBody>
      </p:sp>
    </p:spTree>
    <p:extLst>
      <p:ext uri="{BB962C8B-B14F-4D97-AF65-F5344CB8AC3E}">
        <p14:creationId xmlns:p14="http://schemas.microsoft.com/office/powerpoint/2010/main" val="3849518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C532A4-D8FF-4D84-9E0D-744CF3F4C084}" type="datetimeFigureOut">
              <a:rPr lang="en-US" smtClean="0"/>
              <a:t>6/13/2017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425B86D-56BE-48A5-894E-A59213D270B2}" type="slidenum">
              <a:rPr lang="en-US" smtClean="0"/>
              <a:t>‹#›</a:t>
            </a:fld>
            <a:endParaRPr lang="en-US"/>
          </a:p>
        </p:txBody>
      </p:sp>
    </p:spTree>
    <p:extLst>
      <p:ext uri="{BB962C8B-B14F-4D97-AF65-F5344CB8AC3E}">
        <p14:creationId xmlns:p14="http://schemas.microsoft.com/office/powerpoint/2010/main" val="108182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solidFill>
                <a:srgbClr val="FF0000"/>
              </a:solidFill>
            </a:endParaRPr>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a:t>
            </a:fld>
            <a:endParaRPr lang="en-US" sz="1800" kern="0" dirty="0">
              <a:solidFill>
                <a:sysClr val="windowText" lastClr="000000"/>
              </a:solidFill>
            </a:endParaRPr>
          </a:p>
        </p:txBody>
      </p:sp>
    </p:spTree>
    <p:extLst>
      <p:ext uri="{BB962C8B-B14F-4D97-AF65-F5344CB8AC3E}">
        <p14:creationId xmlns:p14="http://schemas.microsoft.com/office/powerpoint/2010/main" val="2150531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10</a:t>
            </a:fld>
            <a:endParaRPr lang="en-US" sz="1800" kern="0">
              <a:solidFill>
                <a:sysClr val="windowText" lastClr="000000"/>
              </a:solidFill>
            </a:endParaRPr>
          </a:p>
        </p:txBody>
      </p:sp>
    </p:spTree>
    <p:extLst>
      <p:ext uri="{BB962C8B-B14F-4D97-AF65-F5344CB8AC3E}">
        <p14:creationId xmlns:p14="http://schemas.microsoft.com/office/powerpoint/2010/main" val="188187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11</a:t>
            </a:fld>
            <a:endParaRPr lang="en-US" sz="1800" kern="0">
              <a:solidFill>
                <a:sysClr val="windowText" lastClr="000000"/>
              </a:solidFill>
            </a:endParaRPr>
          </a:p>
        </p:txBody>
      </p:sp>
    </p:spTree>
    <p:extLst>
      <p:ext uri="{BB962C8B-B14F-4D97-AF65-F5344CB8AC3E}">
        <p14:creationId xmlns:p14="http://schemas.microsoft.com/office/powerpoint/2010/main" val="3400793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12</a:t>
            </a:fld>
            <a:endParaRPr lang="en-US" sz="1800" kern="0">
              <a:solidFill>
                <a:sysClr val="windowText" lastClr="000000"/>
              </a:solidFill>
            </a:endParaRPr>
          </a:p>
        </p:txBody>
      </p:sp>
    </p:spTree>
    <p:extLst>
      <p:ext uri="{BB962C8B-B14F-4D97-AF65-F5344CB8AC3E}">
        <p14:creationId xmlns:p14="http://schemas.microsoft.com/office/powerpoint/2010/main" val="374737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13</a:t>
            </a:fld>
            <a:endParaRPr lang="en-US" sz="1800" kern="0">
              <a:solidFill>
                <a:sysClr val="windowText" lastClr="000000"/>
              </a:solidFill>
            </a:endParaRPr>
          </a:p>
        </p:txBody>
      </p:sp>
    </p:spTree>
    <p:extLst>
      <p:ext uri="{BB962C8B-B14F-4D97-AF65-F5344CB8AC3E}">
        <p14:creationId xmlns:p14="http://schemas.microsoft.com/office/powerpoint/2010/main" val="48160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14</a:t>
            </a:fld>
            <a:endParaRPr lang="en-US" sz="1800" kern="0">
              <a:solidFill>
                <a:sysClr val="windowText" lastClr="000000"/>
              </a:solidFill>
            </a:endParaRPr>
          </a:p>
        </p:txBody>
      </p:sp>
    </p:spTree>
    <p:extLst>
      <p:ext uri="{BB962C8B-B14F-4D97-AF65-F5344CB8AC3E}">
        <p14:creationId xmlns:p14="http://schemas.microsoft.com/office/powerpoint/2010/main" val="4158613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15</a:t>
            </a:fld>
            <a:endParaRPr lang="en-US" sz="1800" kern="0">
              <a:solidFill>
                <a:sysClr val="windowText" lastClr="000000"/>
              </a:solidFill>
            </a:endParaRPr>
          </a:p>
        </p:txBody>
      </p:sp>
    </p:spTree>
    <p:extLst>
      <p:ext uri="{BB962C8B-B14F-4D97-AF65-F5344CB8AC3E}">
        <p14:creationId xmlns:p14="http://schemas.microsoft.com/office/powerpoint/2010/main" val="13732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16</a:t>
            </a:fld>
            <a:endParaRPr lang="en-US" sz="1800" kern="0">
              <a:solidFill>
                <a:sysClr val="windowText" lastClr="000000"/>
              </a:solidFill>
            </a:endParaRPr>
          </a:p>
        </p:txBody>
      </p:sp>
    </p:spTree>
    <p:extLst>
      <p:ext uri="{BB962C8B-B14F-4D97-AF65-F5344CB8AC3E}">
        <p14:creationId xmlns:p14="http://schemas.microsoft.com/office/powerpoint/2010/main" val="1975083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17</a:t>
            </a:fld>
            <a:endParaRPr lang="en-US" sz="1800" kern="0">
              <a:solidFill>
                <a:sysClr val="windowText" lastClr="000000"/>
              </a:solidFill>
            </a:endParaRPr>
          </a:p>
        </p:txBody>
      </p:sp>
    </p:spTree>
    <p:extLst>
      <p:ext uri="{BB962C8B-B14F-4D97-AF65-F5344CB8AC3E}">
        <p14:creationId xmlns:p14="http://schemas.microsoft.com/office/powerpoint/2010/main" val="388334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18</a:t>
            </a:fld>
            <a:endParaRPr lang="en-US" sz="1800" kern="0">
              <a:solidFill>
                <a:sysClr val="windowText" lastClr="000000"/>
              </a:solidFill>
            </a:endParaRPr>
          </a:p>
        </p:txBody>
      </p:sp>
    </p:spTree>
    <p:extLst>
      <p:ext uri="{BB962C8B-B14F-4D97-AF65-F5344CB8AC3E}">
        <p14:creationId xmlns:p14="http://schemas.microsoft.com/office/powerpoint/2010/main" val="4040802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a:t>IDENTIFY YOUR INTERESTS (Not Positions) </a:t>
            </a:r>
          </a:p>
          <a:p>
            <a:pPr marL="174708" indent="-174708">
              <a:buFont typeface="Arial" pitchFamily="34" charset="0"/>
              <a:buChar char="•"/>
            </a:pPr>
            <a:r>
              <a:rPr lang="en-US" dirty="0"/>
              <a:t>Positions are the concrete things you want – but behind your positions are your INTERESTS.  </a:t>
            </a:r>
          </a:p>
          <a:p>
            <a:pPr marL="174708" indent="-174708">
              <a:buFont typeface="Arial" pitchFamily="34" charset="0"/>
              <a:buChar char="•"/>
            </a:pPr>
            <a:r>
              <a:rPr lang="en-US" dirty="0"/>
              <a:t>Your INTERESTS are the intangible motivations that lead you to a position.  They are your needs, desires, concerns and fears.  </a:t>
            </a:r>
          </a:p>
          <a:p>
            <a:pPr marL="174708" indent="-174708">
              <a:buFont typeface="Arial" pitchFamily="34" charset="0"/>
              <a:buChar char="•"/>
            </a:pPr>
            <a:r>
              <a:rPr lang="en-US" dirty="0"/>
              <a:t>You discover your INTERESTS by asking the question, Why?  Why do I want that?  </a:t>
            </a:r>
          </a:p>
          <a:p>
            <a:pPr marL="174708" indent="-174708">
              <a:buFont typeface="Arial" pitchFamily="34" charset="0"/>
              <a:buChar char="•"/>
            </a:pPr>
            <a:r>
              <a:rPr lang="en-US" dirty="0"/>
              <a:t>Focusing on INTERESTS, not positions, leads you to choices or options that could never be considered if you focused on your concrete positions.  </a:t>
            </a:r>
          </a:p>
          <a:p>
            <a:pPr marL="174708" indent="-174708">
              <a:buFont typeface="Arial" pitchFamily="34" charset="0"/>
              <a:buChar char="•"/>
            </a:pPr>
            <a:r>
              <a:rPr lang="en-US" dirty="0"/>
              <a:t>Options are not rigid objectives;  they are potential solutions that would satisfy most, if not all, interests that people have if they want to solve a problem. </a:t>
            </a:r>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19</a:t>
            </a:fld>
            <a:endParaRPr lang="en-US" sz="1800" kern="0">
              <a:solidFill>
                <a:sysClr val="windowText" lastClr="000000"/>
              </a:solidFill>
            </a:endParaRPr>
          </a:p>
        </p:txBody>
      </p:sp>
    </p:spTree>
    <p:extLst>
      <p:ext uri="{BB962C8B-B14F-4D97-AF65-F5344CB8AC3E}">
        <p14:creationId xmlns:p14="http://schemas.microsoft.com/office/powerpoint/2010/main" val="105436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a:t>
            </a:fld>
            <a:endParaRPr lang="en-US" sz="1800" kern="0">
              <a:solidFill>
                <a:sysClr val="windowText" lastClr="000000"/>
              </a:solidFill>
            </a:endParaRPr>
          </a:p>
        </p:txBody>
      </p:sp>
    </p:spTree>
    <p:extLst>
      <p:ext uri="{BB962C8B-B14F-4D97-AF65-F5344CB8AC3E}">
        <p14:creationId xmlns:p14="http://schemas.microsoft.com/office/powerpoint/2010/main" val="622472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20</a:t>
            </a:fld>
            <a:endParaRPr lang="en-US" sz="1800" kern="0">
              <a:solidFill>
                <a:sysClr val="windowText" lastClr="000000"/>
              </a:solidFill>
            </a:endParaRPr>
          </a:p>
        </p:txBody>
      </p:sp>
    </p:spTree>
    <p:extLst>
      <p:ext uri="{BB962C8B-B14F-4D97-AF65-F5344CB8AC3E}">
        <p14:creationId xmlns:p14="http://schemas.microsoft.com/office/powerpoint/2010/main" val="1627440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21</a:t>
            </a:fld>
            <a:endParaRPr lang="en-US" sz="1800" kern="0">
              <a:solidFill>
                <a:sysClr val="windowText" lastClr="000000"/>
              </a:solidFill>
            </a:endParaRPr>
          </a:p>
        </p:txBody>
      </p:sp>
    </p:spTree>
    <p:extLst>
      <p:ext uri="{BB962C8B-B14F-4D97-AF65-F5344CB8AC3E}">
        <p14:creationId xmlns:p14="http://schemas.microsoft.com/office/powerpoint/2010/main" val="2309635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 </a:t>
            </a:r>
            <a:r>
              <a:rPr lang="en-US" b="1" dirty="0"/>
              <a:t>STEPS IN INTEREST BASED BARGAINING</a:t>
            </a:r>
          </a:p>
          <a:p>
            <a:r>
              <a:rPr lang="en-US" sz="1100" dirty="0"/>
              <a:t>1)  Issue Statement</a:t>
            </a:r>
          </a:p>
          <a:p>
            <a:pPr marL="802361" lvl="1" indent="-524123"/>
            <a:r>
              <a:rPr lang="en-US" sz="1100" dirty="0"/>
              <a:t>The Parties should attempt to identify the topic or problem being addressed (it is important to distinguish the issue from the positions or proposals)</a:t>
            </a:r>
          </a:p>
          <a:p>
            <a:pPr marL="279532" indent="-279532">
              <a:defRPr/>
            </a:pPr>
            <a:r>
              <a:rPr lang="en-US" sz="1100" dirty="0"/>
              <a:t>2) Identifying Interests</a:t>
            </a:r>
          </a:p>
          <a:p>
            <a:pPr lvl="1">
              <a:defRPr/>
            </a:pPr>
            <a:r>
              <a:rPr lang="en-US" sz="1100" dirty="0"/>
              <a:t>The Parties should attempt to parse out what each sides needs/desires are, and which are mutual</a:t>
            </a:r>
          </a:p>
          <a:p>
            <a:pPr lvl="1">
              <a:defRPr/>
            </a:pPr>
            <a:r>
              <a:rPr lang="en-US" sz="1100" dirty="0"/>
              <a:t>Interest based bargaining does not allow parties to adopt “positions”</a:t>
            </a:r>
          </a:p>
          <a:p>
            <a:pPr lvl="1">
              <a:defRPr/>
            </a:pPr>
            <a:r>
              <a:rPr lang="en-US" sz="1100" dirty="0"/>
              <a:t>Identify which interests are conflicting, which are separate, and which are separate but not conflicting</a:t>
            </a:r>
          </a:p>
          <a:p>
            <a:pPr>
              <a:buNone/>
            </a:pPr>
            <a:r>
              <a:rPr lang="en-US" sz="1100" dirty="0"/>
              <a:t>3) Options – develop options for how to deal with the problem that takes into account the interests of the parties</a:t>
            </a:r>
          </a:p>
          <a:p>
            <a:pPr lvl="1"/>
            <a:r>
              <a:rPr lang="en-US" sz="1100" dirty="0"/>
              <a:t>Utilize joint brainstorming</a:t>
            </a:r>
          </a:p>
          <a:p>
            <a:pPr lvl="1"/>
            <a:r>
              <a:rPr lang="en-US" sz="1100" dirty="0"/>
              <a:t>Refine the list of brainstorming options, eliminating duplicative ideas and consolidating similar ideas</a:t>
            </a:r>
          </a:p>
          <a:p>
            <a:pPr>
              <a:buNone/>
            </a:pPr>
            <a:r>
              <a:rPr lang="en-US" sz="1100" dirty="0"/>
              <a:t>4) Evaluate the options to make sure they are:</a:t>
            </a:r>
          </a:p>
          <a:p>
            <a:pPr lvl="1"/>
            <a:r>
              <a:rPr lang="en-US" sz="1100" dirty="0"/>
              <a:t>Feasible – legal, affordable, workable, understandable</a:t>
            </a:r>
          </a:p>
          <a:p>
            <a:pPr lvl="1"/>
            <a:r>
              <a:rPr lang="en-US" sz="1100" dirty="0"/>
              <a:t>Beneficial – satisfy important interests, better then what you have today?</a:t>
            </a:r>
          </a:p>
          <a:p>
            <a:pPr lvl="1"/>
            <a:r>
              <a:rPr lang="en-US" sz="1100" dirty="0"/>
              <a:t>Acceptable – fair and equitable, pass Agency head review</a:t>
            </a:r>
          </a:p>
          <a:p>
            <a:pPr>
              <a:buNone/>
            </a:pPr>
            <a:r>
              <a:rPr lang="en-US" sz="1100" dirty="0"/>
              <a:t>5) Solutions</a:t>
            </a:r>
          </a:p>
          <a:p>
            <a:pPr lvl="1"/>
            <a:r>
              <a:rPr lang="en-US" sz="1100" dirty="0"/>
              <a:t>Consensus – all members agree or are willing to accept the solution “A decision everyone can live with” </a:t>
            </a:r>
          </a:p>
          <a:p>
            <a:pPr lvl="1"/>
            <a:r>
              <a:rPr lang="en-US" sz="1100" dirty="0"/>
              <a:t>Write up the agreement</a:t>
            </a:r>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22</a:t>
            </a:fld>
            <a:endParaRPr lang="en-US" sz="1800" kern="0">
              <a:solidFill>
                <a:sysClr val="windowText" lastClr="000000"/>
              </a:solidFill>
            </a:endParaRPr>
          </a:p>
        </p:txBody>
      </p:sp>
    </p:spTree>
    <p:extLst>
      <p:ext uri="{BB962C8B-B14F-4D97-AF65-F5344CB8AC3E}">
        <p14:creationId xmlns:p14="http://schemas.microsoft.com/office/powerpoint/2010/main" val="3597225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23</a:t>
            </a:fld>
            <a:endParaRPr lang="en-US" sz="1800" kern="0">
              <a:solidFill>
                <a:sysClr val="windowText" lastClr="000000"/>
              </a:solidFill>
            </a:endParaRPr>
          </a:p>
        </p:txBody>
      </p:sp>
    </p:spTree>
    <p:extLst>
      <p:ext uri="{BB962C8B-B14F-4D97-AF65-F5344CB8AC3E}">
        <p14:creationId xmlns:p14="http://schemas.microsoft.com/office/powerpoint/2010/main" val="1352340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24</a:t>
            </a:fld>
            <a:endParaRPr lang="en-US" sz="1800" kern="0">
              <a:solidFill>
                <a:sysClr val="windowText" lastClr="000000"/>
              </a:solidFill>
            </a:endParaRPr>
          </a:p>
        </p:txBody>
      </p:sp>
    </p:spTree>
    <p:extLst>
      <p:ext uri="{BB962C8B-B14F-4D97-AF65-F5344CB8AC3E}">
        <p14:creationId xmlns:p14="http://schemas.microsoft.com/office/powerpoint/2010/main" val="142327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25</a:t>
            </a:fld>
            <a:endParaRPr lang="en-US" sz="1800" kern="0">
              <a:solidFill>
                <a:sysClr val="windowText" lastClr="000000"/>
              </a:solidFill>
            </a:endParaRPr>
          </a:p>
        </p:txBody>
      </p:sp>
    </p:spTree>
    <p:extLst>
      <p:ext uri="{BB962C8B-B14F-4D97-AF65-F5344CB8AC3E}">
        <p14:creationId xmlns:p14="http://schemas.microsoft.com/office/powerpoint/2010/main" val="563603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26</a:t>
            </a:fld>
            <a:endParaRPr lang="en-US" sz="1800" kern="0">
              <a:solidFill>
                <a:sysClr val="windowText" lastClr="000000"/>
              </a:solidFill>
            </a:endParaRPr>
          </a:p>
        </p:txBody>
      </p:sp>
    </p:spTree>
    <p:extLst>
      <p:ext uri="{BB962C8B-B14F-4D97-AF65-F5344CB8AC3E}">
        <p14:creationId xmlns:p14="http://schemas.microsoft.com/office/powerpoint/2010/main" val="40322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27</a:t>
            </a:fld>
            <a:endParaRPr lang="en-US" sz="1800" kern="0">
              <a:solidFill>
                <a:sysClr val="windowText" lastClr="000000"/>
              </a:solidFill>
            </a:endParaRPr>
          </a:p>
        </p:txBody>
      </p:sp>
    </p:spTree>
    <p:extLst>
      <p:ext uri="{BB962C8B-B14F-4D97-AF65-F5344CB8AC3E}">
        <p14:creationId xmlns:p14="http://schemas.microsoft.com/office/powerpoint/2010/main" val="1180301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94E84A-7C2E-4E86-94DE-6099610890BA}" type="slidenum">
              <a:rPr lang="en-US" smtClean="0"/>
              <a:t>28</a:t>
            </a:fld>
            <a:endParaRPr lang="en-US"/>
          </a:p>
        </p:txBody>
      </p:sp>
    </p:spTree>
    <p:extLst>
      <p:ext uri="{BB962C8B-B14F-4D97-AF65-F5344CB8AC3E}">
        <p14:creationId xmlns:p14="http://schemas.microsoft.com/office/powerpoint/2010/main" val="292205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3</a:t>
            </a:fld>
            <a:endParaRPr lang="en-US" sz="1800" kern="0">
              <a:solidFill>
                <a:sysClr val="windowText" lastClr="000000"/>
              </a:solidFill>
            </a:endParaRPr>
          </a:p>
        </p:txBody>
      </p:sp>
    </p:spTree>
    <p:extLst>
      <p:ext uri="{BB962C8B-B14F-4D97-AF65-F5344CB8AC3E}">
        <p14:creationId xmlns:p14="http://schemas.microsoft.com/office/powerpoint/2010/main" val="90639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4</a:t>
            </a:fld>
            <a:endParaRPr lang="en-US" sz="1800" kern="0">
              <a:solidFill>
                <a:sysClr val="windowText" lastClr="000000"/>
              </a:solidFill>
            </a:endParaRPr>
          </a:p>
        </p:txBody>
      </p:sp>
    </p:spTree>
    <p:extLst>
      <p:ext uri="{BB962C8B-B14F-4D97-AF65-F5344CB8AC3E}">
        <p14:creationId xmlns:p14="http://schemas.microsoft.com/office/powerpoint/2010/main" val="36470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5</a:t>
            </a:fld>
            <a:endParaRPr lang="en-US" sz="1800" kern="0">
              <a:solidFill>
                <a:sysClr val="windowText" lastClr="000000"/>
              </a:solidFill>
            </a:endParaRPr>
          </a:p>
        </p:txBody>
      </p:sp>
    </p:spTree>
    <p:extLst>
      <p:ext uri="{BB962C8B-B14F-4D97-AF65-F5344CB8AC3E}">
        <p14:creationId xmlns:p14="http://schemas.microsoft.com/office/powerpoint/2010/main" val="3200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6</a:t>
            </a:fld>
            <a:endParaRPr lang="en-US" sz="1800" kern="0">
              <a:solidFill>
                <a:sysClr val="windowText" lastClr="000000"/>
              </a:solidFill>
            </a:endParaRPr>
          </a:p>
        </p:txBody>
      </p:sp>
    </p:spTree>
    <p:extLst>
      <p:ext uri="{BB962C8B-B14F-4D97-AF65-F5344CB8AC3E}">
        <p14:creationId xmlns:p14="http://schemas.microsoft.com/office/powerpoint/2010/main" val="364786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7</a:t>
            </a:fld>
            <a:endParaRPr lang="en-US" sz="1800" kern="0">
              <a:solidFill>
                <a:sysClr val="windowText" lastClr="000000"/>
              </a:solidFill>
            </a:endParaRPr>
          </a:p>
        </p:txBody>
      </p:sp>
    </p:spTree>
    <p:extLst>
      <p:ext uri="{BB962C8B-B14F-4D97-AF65-F5344CB8AC3E}">
        <p14:creationId xmlns:p14="http://schemas.microsoft.com/office/powerpoint/2010/main" val="290892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differences between traditional bargaining which is focused on positions and IBB which is focused on interests.</a:t>
            </a:r>
          </a:p>
          <a:p>
            <a:endParaRPr lang="en-US" dirty="0"/>
          </a:p>
          <a:p>
            <a:pPr marL="174708" indent="-174708">
              <a:buFont typeface="Arial" pitchFamily="34" charset="0"/>
              <a:buChar char="•"/>
            </a:pPr>
            <a:r>
              <a:rPr lang="en-US" dirty="0"/>
              <a:t>position: one party’s proposed solution to an issue; the how    </a:t>
            </a:r>
          </a:p>
          <a:p>
            <a:pPr marL="174708" indent="-174708">
              <a:buFont typeface="Arial" pitchFamily="34" charset="0"/>
              <a:buChar char="•"/>
            </a:pPr>
            <a:r>
              <a:rPr lang="en-US" dirty="0"/>
              <a:t> A position statement:  focuses on a particular solution,  makes a demand, and  sets up confrontation before the problem has been clearly defined. </a:t>
            </a:r>
          </a:p>
          <a:p>
            <a:endParaRPr lang="en-US" dirty="0"/>
          </a:p>
          <a:p>
            <a:pPr marL="174708" indent="-174708">
              <a:buFont typeface="Arial" pitchFamily="34" charset="0"/>
              <a:buChar char="•"/>
            </a:pPr>
            <a:r>
              <a:rPr lang="en-US" dirty="0"/>
              <a:t>interest: one party’s concern, need, or desire behind an issue; why the issue is being raised     </a:t>
            </a:r>
          </a:p>
          <a:p>
            <a:pPr marL="174708" indent="-174708">
              <a:buFont typeface="Arial" pitchFamily="34" charset="0"/>
              <a:buChar char="•"/>
            </a:pPr>
            <a:r>
              <a:rPr lang="en-US" dirty="0"/>
              <a:t>An interest statement: focuses on the problem, articulates one of a range of needs and, establishes a climate and a common language for discussion so that the real issue or problem can be understood, discussed, and negotiated. </a:t>
            </a:r>
          </a:p>
          <a:p>
            <a:r>
              <a:rPr lang="en-US" dirty="0"/>
              <a:t> </a:t>
            </a:r>
          </a:p>
          <a:p>
            <a:r>
              <a:rPr lang="en-US" dirty="0"/>
              <a:t>IBB utilizes problem solving tools as a way to avoid “positional” conflicts (when one party gets entrenched in a particular solution to a problem) and instead helps parties work jointly to come to mutual decisions and build consensus.</a:t>
            </a:r>
          </a:p>
          <a:p>
            <a:endParaRPr lang="en-US" dirty="0">
              <a:latin typeface="+mj-lt"/>
            </a:endParaRPr>
          </a:p>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8</a:t>
            </a:fld>
            <a:endParaRPr lang="en-US" sz="1800" kern="0">
              <a:solidFill>
                <a:sysClr val="windowText" lastClr="000000"/>
              </a:solidFill>
            </a:endParaRPr>
          </a:p>
        </p:txBody>
      </p:sp>
    </p:spTree>
    <p:extLst>
      <p:ext uri="{BB962C8B-B14F-4D97-AF65-F5344CB8AC3E}">
        <p14:creationId xmlns:p14="http://schemas.microsoft.com/office/powerpoint/2010/main" val="120725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094E84A-7C2E-4E86-94DE-6099610890BA}" type="slidenum">
              <a:rPr lang="en-US" sz="1800" kern="0">
                <a:solidFill>
                  <a:sysClr val="windowText" lastClr="000000"/>
                </a:solidFill>
              </a:rPr>
              <a:pPr defTabSz="931774">
                <a:defRPr/>
              </a:pPr>
              <a:t>9</a:t>
            </a:fld>
            <a:endParaRPr lang="en-US" sz="1800" kern="0">
              <a:solidFill>
                <a:sysClr val="windowText" lastClr="000000"/>
              </a:solidFill>
            </a:endParaRPr>
          </a:p>
        </p:txBody>
      </p:sp>
    </p:spTree>
    <p:extLst>
      <p:ext uri="{BB962C8B-B14F-4D97-AF65-F5344CB8AC3E}">
        <p14:creationId xmlns:p14="http://schemas.microsoft.com/office/powerpoint/2010/main" val="13281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9B1928-7F03-4CF2-AE89-ADD008CF950B}" type="datetime1">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423815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2BB22C-3CBB-468B-932F-0958A3996E34}" type="datetime1">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90098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74489-E946-4B4C-A577-B6F795698212}" type="datetime1">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408974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573DD21-6347-4A8B-A4F0-EC0865010854}" type="datetime1">
              <a:rPr lang="en-US" smtClean="0">
                <a:solidFill>
                  <a:prstClr val="black">
                    <a:tint val="75000"/>
                  </a:prstClr>
                </a:solidFill>
              </a:rPr>
              <a:t>6/13/2017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A965F9-4768-45F5-BC89-C2E667E83A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1434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294774-A170-4239-B2DD-693DE99B4977}" type="datetime1">
              <a:rPr lang="en-US" smtClean="0">
                <a:solidFill>
                  <a:prstClr val="black">
                    <a:tint val="75000"/>
                  </a:prstClr>
                </a:solidFill>
              </a:rPr>
              <a:t>6/13/2017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39AB06-BC32-4E96-9DC5-AEAEFDE32A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464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E9B8C1-C43E-4B02-89E0-26BD45DF8436}" type="datetime1">
              <a:rPr lang="en-US" smtClean="0">
                <a:solidFill>
                  <a:prstClr val="black">
                    <a:tint val="75000"/>
                  </a:prstClr>
                </a:solidFill>
              </a:rPr>
              <a:t>6/13/2017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D60C01-830E-4B55-9AF8-E6EC90ECCA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5916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A0B3D7-E759-4BA4-88D6-E2E28707A8FA}" type="datetime1">
              <a:rPr lang="en-US" smtClean="0">
                <a:solidFill>
                  <a:prstClr val="black">
                    <a:tint val="75000"/>
                  </a:prstClr>
                </a:solidFill>
              </a:rPr>
              <a:t>6/13/2017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6D6D52-623E-4DC4-BEE7-9AA2D0D35E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649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8E575DB-6353-4136-8015-40B4ACF7505C}" type="datetime1">
              <a:rPr lang="en-US" smtClean="0">
                <a:solidFill>
                  <a:prstClr val="black">
                    <a:tint val="75000"/>
                  </a:prstClr>
                </a:solidFill>
              </a:rPr>
              <a:t>6/13/2017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5EAA55B-40EF-4725-B935-1BE195500D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7866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E8A904-9D62-4B4C-8602-3B870FCDDD13}" type="datetime1">
              <a:rPr lang="en-US" smtClean="0">
                <a:solidFill>
                  <a:prstClr val="black">
                    <a:tint val="75000"/>
                  </a:prstClr>
                </a:solidFill>
              </a:rPr>
              <a:t>6/13/2017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D9505F-8051-42A6-A8EE-5DA6DD4B0D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3915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DBA02A-9EA5-4002-9D66-A18930F6C256}" type="datetime1">
              <a:rPr lang="en-US" smtClean="0">
                <a:solidFill>
                  <a:prstClr val="black">
                    <a:tint val="75000"/>
                  </a:prstClr>
                </a:solidFill>
              </a:rPr>
              <a:t>6/13/2017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836ADC6-6C62-4A71-A3EE-01F2793149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9485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E0A38C-71EB-47A7-9F29-3A3CA018217E}" type="datetime1">
              <a:rPr lang="en-US" smtClean="0">
                <a:solidFill>
                  <a:prstClr val="black">
                    <a:tint val="75000"/>
                  </a:prstClr>
                </a:solidFill>
              </a:rPr>
              <a:t>6/13/2017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D267C5-8A41-46BF-90FB-66551EB97F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643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1CD21-D00F-4D82-B0B5-3AE6C56B1151}" type="datetime1">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647250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D437A8-6AB8-4E83-835B-61407E6EA3E7}" type="datetime1">
              <a:rPr lang="en-US" smtClean="0">
                <a:solidFill>
                  <a:prstClr val="black">
                    <a:tint val="75000"/>
                  </a:prstClr>
                </a:solidFill>
              </a:rPr>
              <a:t>6/13/2017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FEE768-DE9E-41A1-9148-CE72E1F58F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2624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7A73FD-29B5-49A7-B238-D4656E48C7E7}" type="datetime1">
              <a:rPr lang="en-US" smtClean="0">
                <a:solidFill>
                  <a:prstClr val="black">
                    <a:tint val="75000"/>
                  </a:prstClr>
                </a:solidFill>
              </a:rPr>
              <a:t>6/13/2017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4C6538-99A6-40A9-B72B-44FCA6E715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6962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7E46EE-EBE5-4485-88EB-4F0847385637}" type="datetime1">
              <a:rPr lang="en-US" smtClean="0">
                <a:solidFill>
                  <a:prstClr val="black">
                    <a:tint val="75000"/>
                  </a:prstClr>
                </a:solidFill>
              </a:rPr>
              <a:t>6/13/2017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985BC4-68F4-4AF9-BAF8-D23CBFADDE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911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EF9F9-4856-401B-84A9-1FC8AF912810}" type="datetime1">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97826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2EA12-2442-4EA0-AA2E-B6325AF21069}" type="datetime1">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44379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38D950-B10E-44FD-AA75-4631A045EC60}" type="datetime1">
              <a:rPr lang="en-US" smtClean="0"/>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63034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FBD3A-C04E-4B2B-A666-FF81CCC3873E}" type="datetime1">
              <a:rPr lang="en-US" smtClean="0"/>
              <a:t>6/13/2017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97654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54F03-D51F-4E3E-97F1-3E9B8C1FBCF4}" type="datetime1">
              <a:rPr lang="en-US" smtClean="0"/>
              <a:t>6/13/2017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82016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699610-9091-445E-B6ED-7B24D4A8C4F8}" type="datetime1">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78906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68E4E-D113-4A3C-BE7E-71E55AE2676A}" type="datetime1">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91971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A8546-DB2F-48DD-9F4C-7C52D3B907ED}" type="datetime1">
              <a:rPr lang="en-US" smtClean="0"/>
              <a:t>6/13/2017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57F36-6D23-4C39-A2C3-D58391D75D53}" type="slidenum">
              <a:rPr lang="en-US" smtClean="0"/>
              <a:t>‹#›</a:t>
            </a:fld>
            <a:endParaRPr lang="en-US"/>
          </a:p>
        </p:txBody>
      </p:sp>
    </p:spTree>
    <p:extLst>
      <p:ext uri="{BB962C8B-B14F-4D97-AF65-F5344CB8AC3E}">
        <p14:creationId xmlns:p14="http://schemas.microsoft.com/office/powerpoint/2010/main" val="1792249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148495D3-1358-45B2-BBDC-CA3A5BCED985}" type="datetime1">
              <a:rPr lang="en-US" smtClean="0">
                <a:solidFill>
                  <a:prstClr val="black">
                    <a:tint val="75000"/>
                  </a:prstClr>
                </a:solidFill>
                <a:latin typeface="Arial" panose="020B0604020202020204" pitchFamily="34" charset="0"/>
              </a:rPr>
              <a:t>6/13/2017</a:t>
            </a:fld>
            <a:endParaRPr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23B48569-B299-4F36-BC92-0DA37976ABCE}" type="slidenum">
              <a:rPr lang="en-US">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881432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49677" y="1402080"/>
            <a:ext cx="8498971" cy="1460195"/>
          </a:xfrm>
        </p:spPr>
        <p:txBody>
          <a:bodyPr>
            <a:noAutofit/>
          </a:bodyPr>
          <a:lstStyle/>
          <a:p>
            <a:pPr algn="l"/>
            <a:r>
              <a:rPr lang="en-US" sz="7200" b="1" dirty="0">
                <a:solidFill>
                  <a:srgbClr val="003399"/>
                </a:solidFill>
                <a:latin typeface="+mn-lt"/>
                <a:cs typeface="Arial" panose="020B0604020202020204" pitchFamily="34" charset="0"/>
              </a:rPr>
              <a:t>Module 2:</a:t>
            </a:r>
            <a:br>
              <a:rPr lang="en-US" sz="7200" dirty="0">
                <a:solidFill>
                  <a:srgbClr val="003399"/>
                </a:solidFill>
                <a:latin typeface="+mn-lt"/>
                <a:cs typeface="Arial" panose="020B0604020202020204" pitchFamily="34" charset="0"/>
              </a:rPr>
            </a:br>
            <a:r>
              <a:rPr lang="en-US" sz="7200" dirty="0">
                <a:solidFill>
                  <a:srgbClr val="003399"/>
                </a:solidFill>
                <a:latin typeface="+mn-lt"/>
                <a:cs typeface="Arial" panose="020B0604020202020204" pitchFamily="34" charset="0"/>
              </a:rPr>
              <a:t>Negotiation Methods</a:t>
            </a:r>
          </a:p>
        </p:txBody>
      </p:sp>
      <p:pic>
        <p:nvPicPr>
          <p:cNvPr id="10" name="Picture 9"/>
          <p:cNvPicPr>
            <a:picLocks noChangeAspect="1"/>
          </p:cNvPicPr>
          <p:nvPr/>
        </p:nvPicPr>
        <p:blipFill rotWithShape="1">
          <a:blip r:embed="rId4"/>
          <a:srcRect l="18963" t="20334" r="18262"/>
          <a:stretch/>
        </p:blipFill>
        <p:spPr>
          <a:xfrm>
            <a:off x="1092431" y="4334983"/>
            <a:ext cx="2580201" cy="1749672"/>
          </a:xfrm>
          <a:prstGeom prst="rect">
            <a:avLst/>
          </a:prstGeom>
          <a:ln w="6350">
            <a:solidFill>
              <a:schemeClr val="tx1"/>
            </a:solidFill>
          </a:ln>
        </p:spPr>
      </p:pic>
      <p:pic>
        <p:nvPicPr>
          <p:cNvPr id="11" name="Picture 10"/>
          <p:cNvPicPr>
            <a:picLocks noChangeAspect="1"/>
          </p:cNvPicPr>
          <p:nvPr/>
        </p:nvPicPr>
        <p:blipFill>
          <a:blip r:embed="rId5"/>
          <a:stretch>
            <a:fillRect/>
          </a:stretch>
        </p:blipFill>
        <p:spPr>
          <a:xfrm>
            <a:off x="3907398" y="4309349"/>
            <a:ext cx="2580201" cy="1749672"/>
          </a:xfrm>
          <a:prstGeom prst="rect">
            <a:avLst/>
          </a:prstGeom>
          <a:ln w="6350">
            <a:solidFill>
              <a:schemeClr val="tx1"/>
            </a:solidFill>
          </a:ln>
        </p:spPr>
      </p:pic>
      <p:pic>
        <p:nvPicPr>
          <p:cNvPr id="13314" name="Picture 2" descr="http://afge2324.org/wp-content/uploads/2016/03/DSC_6404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703" t="5063" r="2757" b="25739"/>
          <a:stretch/>
        </p:blipFill>
        <p:spPr bwMode="auto">
          <a:xfrm>
            <a:off x="6690360" y="4307643"/>
            <a:ext cx="2456892" cy="1773117"/>
          </a:xfrm>
          <a:prstGeom prst="rect">
            <a:avLst/>
          </a:prstGeom>
          <a:solidFill>
            <a:schemeClr val="bg1"/>
          </a:solidFill>
          <a:ln w="6350">
            <a:solidFill>
              <a:schemeClr val="tx1"/>
            </a:solidFill>
          </a:ln>
        </p:spPr>
      </p:pic>
      <p:pic>
        <p:nvPicPr>
          <p:cNvPr id="12" name="Picture 2" descr="http://photos.prnewswire.com/prnvar/20140206/DC60675-b?max=16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8564" y="4298954"/>
            <a:ext cx="2449423" cy="1739981"/>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374572" y="6274064"/>
            <a:ext cx="5442857" cy="471981"/>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50" dirty="0">
                <a:solidFill>
                  <a:srgbClr val="273671"/>
                </a:solidFill>
              </a:rPr>
              <a:t>AMERICAN FEDERATION OF GOVERNMENT EMPLOYEES, AFL-CIO</a:t>
            </a:r>
          </a:p>
        </p:txBody>
      </p:sp>
      <p:sp>
        <p:nvSpPr>
          <p:cNvPr id="3" name="Slide Number Placeholder 2"/>
          <p:cNvSpPr>
            <a:spLocks noGrp="1"/>
          </p:cNvSpPr>
          <p:nvPr>
            <p:ph type="sldNum" sz="quarter" idx="12"/>
          </p:nvPr>
        </p:nvSpPr>
        <p:spPr/>
        <p:txBody>
          <a:bodyPr/>
          <a:lstStyle/>
          <a:p>
            <a:fld id="{56E57F36-6D23-4C39-A2C3-D58391D75D53}" type="slidenum">
              <a:rPr lang="en-US" smtClean="0"/>
              <a:t>1</a:t>
            </a:fld>
            <a:endParaRPr lang="en-US"/>
          </a:p>
        </p:txBody>
      </p:sp>
    </p:spTree>
    <p:extLst>
      <p:ext uri="{BB962C8B-B14F-4D97-AF65-F5344CB8AC3E}">
        <p14:creationId xmlns:p14="http://schemas.microsoft.com/office/powerpoint/2010/main" val="281520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1" y="1825625"/>
            <a:ext cx="5528309" cy="4351338"/>
          </a:xfrm>
        </p:spPr>
        <p:txBody>
          <a:bodyPr>
            <a:normAutofit/>
          </a:bodyPr>
          <a:lstStyle/>
          <a:p>
            <a:pPr>
              <a:buNone/>
              <a:defRPr/>
            </a:pPr>
            <a:r>
              <a:rPr lang="en-US" sz="3000" dirty="0">
                <a:latin typeface="+mj-lt"/>
              </a:rPr>
              <a:t>IBB is also referred to as:</a:t>
            </a:r>
          </a:p>
          <a:p>
            <a:pPr>
              <a:defRPr/>
            </a:pPr>
            <a:r>
              <a:rPr lang="en-US" sz="3000" i="1" dirty="0">
                <a:latin typeface="+mj-lt"/>
              </a:rPr>
              <a:t>Win-Win Bargaining</a:t>
            </a:r>
          </a:p>
          <a:p>
            <a:pPr>
              <a:defRPr/>
            </a:pPr>
            <a:r>
              <a:rPr lang="en-US" sz="3000" i="1" dirty="0">
                <a:latin typeface="+mj-lt"/>
              </a:rPr>
              <a:t> Mutual Gains Bargaining</a:t>
            </a:r>
          </a:p>
          <a:p>
            <a:pPr>
              <a:defRPr/>
            </a:pPr>
            <a:r>
              <a:rPr lang="en-US" sz="3000" i="1" dirty="0">
                <a:latin typeface="+mj-lt"/>
              </a:rPr>
              <a:t>Principled </a:t>
            </a:r>
            <a:r>
              <a:rPr lang="en-US" sz="3000" dirty="0">
                <a:latin typeface="+mj-lt"/>
              </a:rPr>
              <a:t>or</a:t>
            </a:r>
            <a:r>
              <a:rPr lang="en-US" sz="3000" i="1" dirty="0">
                <a:latin typeface="+mj-lt"/>
              </a:rPr>
              <a:t> Interest-Based Negotiation</a:t>
            </a:r>
          </a:p>
          <a:p>
            <a:pPr>
              <a:defRPr/>
            </a:pPr>
            <a:r>
              <a:rPr lang="en-US" sz="3000" i="1" dirty="0">
                <a:latin typeface="+mj-lt"/>
              </a:rPr>
              <a:t>Interest-Based Problem Solving </a:t>
            </a:r>
          </a:p>
          <a:p>
            <a:pPr>
              <a:defRPr/>
            </a:pPr>
            <a:r>
              <a:rPr lang="en-US" sz="3000" i="1" dirty="0">
                <a:latin typeface="+mj-lt"/>
              </a:rPr>
              <a:t>Best Practice </a:t>
            </a:r>
            <a:r>
              <a:rPr lang="en-US" sz="3000" dirty="0">
                <a:latin typeface="+mj-lt"/>
              </a:rPr>
              <a:t>or</a:t>
            </a:r>
            <a:r>
              <a:rPr lang="en-US" sz="3000" i="1" dirty="0">
                <a:latin typeface="+mj-lt"/>
              </a:rPr>
              <a:t> Integrative Bargaining</a:t>
            </a:r>
          </a:p>
          <a:p>
            <a:pPr marL="0" indent="0">
              <a:buNone/>
            </a:pPr>
            <a:endParaRPr lang="en-US" dirty="0">
              <a:latin typeface="+mj-lt"/>
            </a:endParaRPr>
          </a:p>
        </p:txBody>
      </p:sp>
      <p:pic>
        <p:nvPicPr>
          <p:cNvPr id="2" name="Picture 1"/>
          <p:cNvPicPr>
            <a:picLocks noChangeAspect="1"/>
          </p:cNvPicPr>
          <p:nvPr/>
        </p:nvPicPr>
        <p:blipFill>
          <a:blip r:embed="rId5"/>
          <a:stretch>
            <a:fillRect/>
          </a:stretch>
        </p:blipFill>
        <p:spPr>
          <a:xfrm>
            <a:off x="6159190" y="1851103"/>
            <a:ext cx="5018907" cy="3347572"/>
          </a:xfrm>
          <a:prstGeom prst="rect">
            <a:avLst/>
          </a:prstGeom>
        </p:spPr>
      </p:pic>
      <p:sp>
        <p:nvSpPr>
          <p:cNvPr id="3" name="Slide Number Placeholder 2"/>
          <p:cNvSpPr>
            <a:spLocks noGrp="1"/>
          </p:cNvSpPr>
          <p:nvPr>
            <p:ph type="sldNum" sz="quarter" idx="12"/>
          </p:nvPr>
        </p:nvSpPr>
        <p:spPr/>
        <p:txBody>
          <a:bodyPr/>
          <a:lstStyle/>
          <a:p>
            <a:fld id="{56E57F36-6D23-4C39-A2C3-D58391D75D53}" type="slidenum">
              <a:rPr lang="en-US" smtClean="0"/>
              <a:t>10</a:t>
            </a:fld>
            <a:endParaRPr lang="en-US"/>
          </a:p>
        </p:txBody>
      </p:sp>
    </p:spTree>
    <p:extLst>
      <p:ext uri="{BB962C8B-B14F-4D97-AF65-F5344CB8AC3E}">
        <p14:creationId xmlns:p14="http://schemas.microsoft.com/office/powerpoint/2010/main" val="216153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1" y="1825625"/>
            <a:ext cx="7940039" cy="4351338"/>
          </a:xfrm>
        </p:spPr>
        <p:txBody>
          <a:bodyPr>
            <a:normAutofit/>
          </a:bodyPr>
          <a:lstStyle/>
          <a:p>
            <a:pPr marL="0" indent="0" algn="ctr">
              <a:buNone/>
              <a:defRPr/>
            </a:pPr>
            <a:r>
              <a:rPr lang="en-US" sz="2400" b="1" dirty="0"/>
              <a:t>The Difference Between Adversarial Bargaining and IBB</a:t>
            </a:r>
          </a:p>
          <a:p>
            <a:pPr>
              <a:defRPr/>
            </a:pPr>
            <a:r>
              <a:rPr lang="en-US" dirty="0"/>
              <a:t>In traditional “adversarial” bargaining, parties dig into their positions and exchange demands.  </a:t>
            </a:r>
          </a:p>
          <a:p>
            <a:pPr>
              <a:defRPr/>
            </a:pPr>
            <a:r>
              <a:rPr lang="en-US" dirty="0"/>
              <a:t>In IBB, the parties focus on understanding the problem and identifying the interests that underlie each side’s issues, needs, and wants. </a:t>
            </a:r>
          </a:p>
          <a:p>
            <a:pPr marL="0" indent="0">
              <a:buNone/>
            </a:pPr>
            <a:endParaRPr lang="en-US" dirty="0">
              <a:latin typeface="+mj-lt"/>
            </a:endParaRPr>
          </a:p>
        </p:txBody>
      </p:sp>
      <p:pic>
        <p:nvPicPr>
          <p:cNvPr id="5122" name="Picture 2" descr="http://perc.wa.gov/wp-content/uploads/2015/04/CollectiveBargaining-600x4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5918" y="2152309"/>
            <a:ext cx="2990397" cy="2242798"/>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6E57F36-6D23-4C39-A2C3-D58391D75D53}" type="slidenum">
              <a:rPr lang="en-US" smtClean="0"/>
              <a:t>11</a:t>
            </a:fld>
            <a:endParaRPr lang="en-US"/>
          </a:p>
        </p:txBody>
      </p:sp>
    </p:spTree>
    <p:extLst>
      <p:ext uri="{BB962C8B-B14F-4D97-AF65-F5344CB8AC3E}">
        <p14:creationId xmlns:p14="http://schemas.microsoft.com/office/powerpoint/2010/main" val="221730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1" y="1825625"/>
            <a:ext cx="6557009" cy="4351338"/>
          </a:xfrm>
        </p:spPr>
        <p:txBody>
          <a:bodyPr>
            <a:normAutofit/>
          </a:bodyPr>
          <a:lstStyle/>
          <a:p>
            <a:pPr>
              <a:defRPr/>
            </a:pPr>
            <a:r>
              <a:rPr lang="en-US" dirty="0"/>
              <a:t>IBB is a process that enables traditional negotiators to become “joint problem-solvers.” </a:t>
            </a:r>
          </a:p>
          <a:p>
            <a:pPr>
              <a:defRPr/>
            </a:pPr>
            <a:r>
              <a:rPr lang="en-US" dirty="0"/>
              <a:t>IBB assumes that mutual gain is possible and that solutions which satisfy mutual interests are more durable. </a:t>
            </a:r>
          </a:p>
          <a:p>
            <a:pPr>
              <a:defRPr/>
            </a:pPr>
            <a:r>
              <a:rPr lang="en-US" dirty="0"/>
              <a:t>The parties should help each other achieve a positive result.</a:t>
            </a:r>
          </a:p>
          <a:p>
            <a:pPr marL="0" indent="0">
              <a:buNone/>
            </a:pPr>
            <a:endParaRPr lang="en-US" dirty="0">
              <a:latin typeface="+mj-lt"/>
            </a:endParaRPr>
          </a:p>
        </p:txBody>
      </p:sp>
      <p:pic>
        <p:nvPicPr>
          <p:cNvPr id="3" name="Picture 2"/>
          <p:cNvPicPr>
            <a:picLocks noChangeAspect="1"/>
          </p:cNvPicPr>
          <p:nvPr/>
        </p:nvPicPr>
        <p:blipFill>
          <a:blip r:embed="rId5"/>
          <a:stretch>
            <a:fillRect/>
          </a:stretch>
        </p:blipFill>
        <p:spPr>
          <a:xfrm>
            <a:off x="8439398" y="2430905"/>
            <a:ext cx="1822862" cy="2170364"/>
          </a:xfrm>
          <a:prstGeom prst="rect">
            <a:avLst/>
          </a:prstGeom>
        </p:spPr>
      </p:pic>
      <p:sp>
        <p:nvSpPr>
          <p:cNvPr id="2" name="Slide Number Placeholder 1"/>
          <p:cNvSpPr>
            <a:spLocks noGrp="1"/>
          </p:cNvSpPr>
          <p:nvPr>
            <p:ph type="sldNum" sz="quarter" idx="12"/>
          </p:nvPr>
        </p:nvSpPr>
        <p:spPr/>
        <p:txBody>
          <a:bodyPr/>
          <a:lstStyle/>
          <a:p>
            <a:fld id="{56E57F36-6D23-4C39-A2C3-D58391D75D53}" type="slidenum">
              <a:rPr lang="en-US" smtClean="0"/>
              <a:t>12</a:t>
            </a:fld>
            <a:endParaRPr lang="en-US"/>
          </a:p>
        </p:txBody>
      </p:sp>
    </p:spTree>
    <p:extLst>
      <p:ext uri="{BB962C8B-B14F-4D97-AF65-F5344CB8AC3E}">
        <p14:creationId xmlns:p14="http://schemas.microsoft.com/office/powerpoint/2010/main" val="395720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1" y="1825625"/>
            <a:ext cx="6557009" cy="4351338"/>
          </a:xfrm>
        </p:spPr>
        <p:txBody>
          <a:bodyPr>
            <a:normAutofit/>
          </a:bodyPr>
          <a:lstStyle/>
          <a:p>
            <a:pPr algn="ctr">
              <a:lnSpc>
                <a:spcPct val="130000"/>
              </a:lnSpc>
              <a:buFontTx/>
              <a:buNone/>
            </a:pPr>
            <a:r>
              <a:rPr lang="en-US" b="1" dirty="0">
                <a:latin typeface="Arial" pitchFamily="34" charset="0"/>
                <a:cs typeface="Arial" pitchFamily="34" charset="0"/>
              </a:rPr>
              <a:t>IBB has 3 distinct goals:</a:t>
            </a:r>
          </a:p>
          <a:p>
            <a:pPr marL="514350" indent="-514350">
              <a:lnSpc>
                <a:spcPct val="100000"/>
              </a:lnSpc>
              <a:spcBef>
                <a:spcPts val="0"/>
              </a:spcBef>
              <a:buAutoNum type="arabicParenR"/>
            </a:pPr>
            <a:r>
              <a:rPr lang="en-US" dirty="0">
                <a:latin typeface="Arial" pitchFamily="34" charset="0"/>
                <a:cs typeface="Arial" pitchFamily="34" charset="0"/>
              </a:rPr>
              <a:t>To reach a mutually desired and durable result</a:t>
            </a:r>
          </a:p>
          <a:p>
            <a:pPr marL="514350" indent="-514350">
              <a:lnSpc>
                <a:spcPct val="100000"/>
              </a:lnSpc>
              <a:spcBef>
                <a:spcPts val="0"/>
              </a:spcBef>
              <a:buAutoNum type="arabicParenR"/>
            </a:pPr>
            <a:endParaRPr lang="en-US" dirty="0">
              <a:latin typeface="Arial" pitchFamily="34" charset="0"/>
              <a:cs typeface="Arial" pitchFamily="34" charset="0"/>
            </a:endParaRPr>
          </a:p>
          <a:p>
            <a:pPr marL="514350" indent="-514350">
              <a:lnSpc>
                <a:spcPct val="100000"/>
              </a:lnSpc>
              <a:spcBef>
                <a:spcPts val="0"/>
              </a:spcBef>
              <a:buAutoNum type="arabicParenR"/>
            </a:pPr>
            <a:r>
              <a:rPr lang="en-US" dirty="0">
                <a:latin typeface="Arial" pitchFamily="34" charset="0"/>
                <a:cs typeface="Arial" pitchFamily="34" charset="0"/>
              </a:rPr>
              <a:t>To reach agreement efficiently and fairly</a:t>
            </a:r>
          </a:p>
          <a:p>
            <a:pPr marL="514350" indent="-514350">
              <a:lnSpc>
                <a:spcPct val="100000"/>
              </a:lnSpc>
              <a:spcBef>
                <a:spcPts val="0"/>
              </a:spcBef>
              <a:buAutoNum type="arabicParenR"/>
            </a:pPr>
            <a:endParaRPr lang="en-US" dirty="0">
              <a:latin typeface="Arial" pitchFamily="34" charset="0"/>
              <a:cs typeface="Arial" pitchFamily="34" charset="0"/>
            </a:endParaRPr>
          </a:p>
          <a:p>
            <a:pPr marL="514350" indent="-514350">
              <a:lnSpc>
                <a:spcPct val="100000"/>
              </a:lnSpc>
              <a:spcBef>
                <a:spcPts val="0"/>
              </a:spcBef>
              <a:buAutoNum type="arabicParenR"/>
            </a:pPr>
            <a:r>
              <a:rPr lang="en-US" dirty="0">
                <a:latin typeface="Arial" pitchFamily="34" charset="0"/>
                <a:cs typeface="Arial" pitchFamily="34" charset="0"/>
              </a:rPr>
              <a:t>To keep the relationship intact</a:t>
            </a:r>
          </a:p>
          <a:p>
            <a:pPr marL="0" indent="0">
              <a:buNone/>
            </a:pPr>
            <a:endParaRPr lang="en-US" dirty="0">
              <a:latin typeface="+mj-lt"/>
            </a:endParaRPr>
          </a:p>
        </p:txBody>
      </p:sp>
      <p:pic>
        <p:nvPicPr>
          <p:cNvPr id="10" name="Picture 9"/>
          <p:cNvPicPr>
            <a:picLocks noChangeAspect="1"/>
          </p:cNvPicPr>
          <p:nvPr/>
        </p:nvPicPr>
        <p:blipFill>
          <a:blip r:embed="rId5"/>
          <a:stretch>
            <a:fillRect/>
          </a:stretch>
        </p:blipFill>
        <p:spPr>
          <a:xfrm>
            <a:off x="7163489" y="2511026"/>
            <a:ext cx="4200508" cy="2097206"/>
          </a:xfrm>
          <a:prstGeom prst="rect">
            <a:avLst/>
          </a:prstGeom>
        </p:spPr>
      </p:pic>
      <p:sp>
        <p:nvSpPr>
          <p:cNvPr id="2" name="Slide Number Placeholder 1"/>
          <p:cNvSpPr>
            <a:spLocks noGrp="1"/>
          </p:cNvSpPr>
          <p:nvPr>
            <p:ph type="sldNum" sz="quarter" idx="12"/>
          </p:nvPr>
        </p:nvSpPr>
        <p:spPr/>
        <p:txBody>
          <a:bodyPr/>
          <a:lstStyle/>
          <a:p>
            <a:fld id="{56E57F36-6D23-4C39-A2C3-D58391D75D53}" type="slidenum">
              <a:rPr lang="en-US" smtClean="0"/>
              <a:t>13</a:t>
            </a:fld>
            <a:endParaRPr lang="en-US"/>
          </a:p>
        </p:txBody>
      </p:sp>
    </p:spTree>
    <p:extLst>
      <p:ext uri="{BB962C8B-B14F-4D97-AF65-F5344CB8AC3E}">
        <p14:creationId xmlns:p14="http://schemas.microsoft.com/office/powerpoint/2010/main" val="2736974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900410" cy="1325563"/>
          </a:xfrm>
        </p:spPr>
        <p:txBody>
          <a:bodyPr>
            <a:normAutofit/>
          </a:bodyPr>
          <a:lstStyle/>
          <a:p>
            <a:r>
              <a:rPr lang="en-US" dirty="0">
                <a:solidFill>
                  <a:srgbClr val="003399"/>
                </a:solidFill>
                <a:latin typeface="Arial" panose="020B0604020202020204" pitchFamily="34" charset="0"/>
                <a:cs typeface="Arial" panose="020B0604020202020204" pitchFamily="34" charset="0"/>
              </a:rPr>
              <a:t>Six Principles of Interest-Based Bargaining</a:t>
            </a:r>
          </a:p>
        </p:txBody>
      </p:sp>
      <p:sp>
        <p:nvSpPr>
          <p:cNvPr id="2" name="Content Placeholder 1"/>
          <p:cNvSpPr>
            <a:spLocks noGrp="1"/>
          </p:cNvSpPr>
          <p:nvPr>
            <p:ph sz="half" idx="1"/>
          </p:nvPr>
        </p:nvSpPr>
        <p:spPr>
          <a:xfrm>
            <a:off x="838200" y="1825625"/>
            <a:ext cx="4945912" cy="4351338"/>
          </a:xfrm>
        </p:spPr>
        <p:txBody>
          <a:bodyPr/>
          <a:lstStyle/>
          <a:p>
            <a:pPr marL="0" lvl="0" indent="0">
              <a:buNone/>
            </a:pPr>
            <a:r>
              <a:rPr lang="en-US" dirty="0"/>
              <a:t>1) Sharing relevant information is critical for effective solutions.</a:t>
            </a:r>
          </a:p>
          <a:p>
            <a:pPr marL="0" lvl="0" indent="0">
              <a:buNone/>
            </a:pPr>
            <a:endParaRPr lang="en-US" sz="1050" dirty="0"/>
          </a:p>
          <a:p>
            <a:pPr marL="0" lvl="0" indent="0">
              <a:buNone/>
            </a:pPr>
            <a:r>
              <a:rPr lang="en-US" dirty="0"/>
              <a:t>2) Focus on issues, not personalities. </a:t>
            </a:r>
          </a:p>
          <a:p>
            <a:pPr lvl="0">
              <a:buFont typeface="Wingdings" pitchFamily="2" charset="2"/>
              <a:buChar char="Ø"/>
            </a:pPr>
            <a:endParaRPr lang="en-US" sz="1050" dirty="0"/>
          </a:p>
          <a:p>
            <a:pPr marL="0" lvl="0" indent="0">
              <a:buNone/>
            </a:pPr>
            <a:r>
              <a:rPr lang="en-US" dirty="0"/>
              <a:t>3) Focus on the present and future, not the past. </a:t>
            </a:r>
          </a:p>
          <a:p>
            <a:pPr marL="0" lvl="0" indent="0">
              <a:buNone/>
            </a:pPr>
            <a:endParaRPr lang="en-US" dirty="0"/>
          </a:p>
          <a:p>
            <a:endParaRPr lang="en-US" dirty="0"/>
          </a:p>
        </p:txBody>
      </p:sp>
      <p:sp>
        <p:nvSpPr>
          <p:cNvPr id="3" name="Content Placeholder 2"/>
          <p:cNvSpPr>
            <a:spLocks noGrp="1"/>
          </p:cNvSpPr>
          <p:nvPr>
            <p:ph sz="half" idx="2"/>
          </p:nvPr>
        </p:nvSpPr>
        <p:spPr/>
        <p:txBody>
          <a:bodyPr/>
          <a:lstStyle/>
          <a:p>
            <a:pPr marL="0" lvl="0" indent="0">
              <a:buNone/>
            </a:pPr>
            <a:r>
              <a:rPr lang="en-US" dirty="0"/>
              <a:t>4) Focus on the interests underlying the issues.</a:t>
            </a:r>
          </a:p>
          <a:p>
            <a:pPr lvl="0">
              <a:buNone/>
            </a:pPr>
            <a:r>
              <a:rPr lang="en-US" sz="1050" dirty="0"/>
              <a:t> </a:t>
            </a:r>
          </a:p>
          <a:p>
            <a:pPr marL="0" lvl="0" indent="0">
              <a:buNone/>
            </a:pPr>
            <a:r>
              <a:rPr lang="en-US" dirty="0"/>
              <a:t>5) Focus on mutual interests, and helping to satisfy the other party’s interests as well as your own. </a:t>
            </a:r>
          </a:p>
          <a:p>
            <a:pPr lvl="0">
              <a:buNone/>
            </a:pPr>
            <a:endParaRPr lang="en-US" sz="1050" dirty="0"/>
          </a:p>
          <a:p>
            <a:pPr marL="0" indent="0">
              <a:buNone/>
            </a:pPr>
            <a:r>
              <a:rPr lang="en-US" dirty="0"/>
              <a:t>6) Options developed to satisfy those interests should be evaluated by objective criteria, rather than power or leverage.</a:t>
            </a:r>
          </a:p>
          <a:p>
            <a:endParaRPr lang="en-US"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val="381655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required to be successful?</a:t>
            </a:r>
          </a:p>
        </p:txBody>
      </p:sp>
      <p:sp>
        <p:nvSpPr>
          <p:cNvPr id="2" name="Content Placeholder 1"/>
          <p:cNvSpPr>
            <a:spLocks noGrp="1"/>
          </p:cNvSpPr>
          <p:nvPr>
            <p:ph sz="half" idx="1"/>
          </p:nvPr>
        </p:nvSpPr>
        <p:spPr/>
        <p:txBody>
          <a:bodyPr/>
          <a:lstStyle/>
          <a:p>
            <a:pPr marL="0" lvl="0" indent="0">
              <a:buNone/>
            </a:pPr>
            <a:endParaRPr lang="en-US" dirty="0"/>
          </a:p>
          <a:p>
            <a:endParaRPr lang="en-US" dirty="0"/>
          </a:p>
        </p:txBody>
      </p:sp>
      <p:sp>
        <p:nvSpPr>
          <p:cNvPr id="10" name="Content Placeholder 9"/>
          <p:cNvSpPr>
            <a:spLocks noGrp="1"/>
          </p:cNvSpPr>
          <p:nvPr>
            <p:ph sz="half" idx="2"/>
          </p:nvPr>
        </p:nvSpPr>
        <p:spPr>
          <a:xfrm>
            <a:off x="6564429" y="1863089"/>
            <a:ext cx="5156200" cy="4222433"/>
          </a:xfrm>
        </p:spPr>
        <p:txBody>
          <a:bodyPr/>
          <a:lstStyle/>
          <a:p>
            <a:pPr eaLnBrk="1" hangingPunct="1">
              <a:defRPr/>
            </a:pPr>
            <a:r>
              <a:rPr lang="en-US" dirty="0"/>
              <a:t>Willingness of the parties to fully share relevant bargaining information.</a:t>
            </a:r>
          </a:p>
          <a:p>
            <a:pPr marL="0" indent="0" eaLnBrk="1" hangingPunct="1">
              <a:buNone/>
              <a:defRPr/>
            </a:pPr>
            <a:endParaRPr lang="en-US" sz="1050" dirty="0"/>
          </a:p>
          <a:p>
            <a:pPr lvl="0"/>
            <a:r>
              <a:rPr lang="en-US" dirty="0"/>
              <a:t>Willingness to forgo power as the sole method of "winning.“</a:t>
            </a:r>
          </a:p>
          <a:p>
            <a:pPr marL="0" indent="0">
              <a:buNone/>
            </a:pPr>
            <a:endParaRPr lang="en-US" sz="1050" dirty="0"/>
          </a:p>
          <a:p>
            <a:pPr lvl="0"/>
            <a:r>
              <a:rPr lang="en-US" dirty="0"/>
              <a:t>Understanding and acceptance of the process by all participants and their constituents.</a:t>
            </a:r>
          </a:p>
          <a:p>
            <a:endParaRPr lang="en-US"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p:nvPr/>
        </p:nvSpPr>
        <p:spPr>
          <a:xfrm>
            <a:off x="613410" y="1888897"/>
            <a:ext cx="5734227" cy="3970318"/>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rPr>
              <a:t>Evidence of labor-management cooperation during the past contract term.</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rPr>
              <a:t>Sufficient time remaining prior to contract expiration to complete the sequence of decision-making about IBB, training and application of the process.</a:t>
            </a:r>
          </a:p>
        </p:txBody>
      </p:sp>
      <p:sp>
        <p:nvSpPr>
          <p:cNvPr id="3" name="Slide Number Placeholder 2"/>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168775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Getting Started</a:t>
            </a:r>
          </a:p>
        </p:txBody>
      </p:sp>
      <p:sp>
        <p:nvSpPr>
          <p:cNvPr id="2" name="Content Placeholder 1"/>
          <p:cNvSpPr>
            <a:spLocks noGrp="1"/>
          </p:cNvSpPr>
          <p:nvPr>
            <p:ph sz="half" idx="1"/>
          </p:nvPr>
        </p:nvSpPr>
        <p:spPr/>
        <p:txBody>
          <a:bodyPr/>
          <a:lstStyle/>
          <a:p>
            <a:pPr marL="0" lvl="0" indent="0">
              <a:buNone/>
            </a:pPr>
            <a:endParaRPr lang="en-US" dirty="0"/>
          </a:p>
          <a:p>
            <a:endParaRPr lang="en-US"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3539430"/>
          </a:xfrm>
          <a:prstGeom prst="rect">
            <a:avLst/>
          </a:prstGeom>
        </p:spPr>
        <p:txBody>
          <a:bodyPr>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rPr>
              <a:t>Training with IBB experienced facilitator</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rPr>
              <a:t>Joint meeting of the participants and mediators to reach agreement on ground rules and protocols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rPr>
              <a:t>Bargaining begins with discussion of issues and interests</a:t>
            </a: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7431156" y="1606825"/>
            <a:ext cx="3627783" cy="3627783"/>
          </a:xfrm>
          <a:prstGeom prst="rect">
            <a:avLst/>
          </a:prstGeom>
        </p:spPr>
      </p:pic>
      <p:sp>
        <p:nvSpPr>
          <p:cNvPr id="10" name="Slide Number Placeholder 9"/>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3847226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Training</a:t>
            </a:r>
          </a:p>
        </p:txBody>
      </p:sp>
      <p:sp>
        <p:nvSpPr>
          <p:cNvPr id="2" name="Content Placeholder 1"/>
          <p:cNvSpPr>
            <a:spLocks noGrp="1"/>
          </p:cNvSpPr>
          <p:nvPr>
            <p:ph sz="half" idx="1"/>
          </p:nvPr>
        </p:nvSpPr>
        <p:spPr/>
        <p:txBody>
          <a:bodyPr/>
          <a:lstStyle/>
          <a:p>
            <a:pPr marL="0" lvl="0" indent="0">
              <a:buNone/>
            </a:pPr>
            <a:endParaRPr lang="en-US" dirty="0"/>
          </a:p>
          <a:p>
            <a:endParaRPr lang="en-US"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3108543"/>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ysClr val="windowText" lastClr="000000"/>
                </a:solidFill>
                <a:effectLst/>
                <a:uLnTx/>
                <a:uFillTx/>
              </a:rPr>
            </a:br>
            <a:r>
              <a:rPr kumimoji="0" lang="en-US" sz="2800" b="0" i="0" u="none" strike="noStrike" kern="0" cap="none" spc="0" normalizeH="0" baseline="0" noProof="0" dirty="0">
                <a:ln>
                  <a:noFill/>
                </a:ln>
                <a:solidFill>
                  <a:sysClr val="windowText" lastClr="000000"/>
                </a:solidFill>
                <a:effectLst/>
                <a:uLnTx/>
                <a:uFillTx/>
              </a:rPr>
              <a:t>IBB begins with formal training by a facilitator. The participants must accept the principles and assumptions that underlie the process, and follow the steps and use the techniques during negotiations to be successful.</a:t>
            </a:r>
          </a:p>
        </p:txBody>
      </p:sp>
      <p:pic>
        <p:nvPicPr>
          <p:cNvPr id="10" name="Picture 9"/>
          <p:cNvPicPr>
            <a:picLocks noChangeAspect="1"/>
          </p:cNvPicPr>
          <p:nvPr/>
        </p:nvPicPr>
        <p:blipFill>
          <a:blip r:embed="rId5"/>
          <a:stretch>
            <a:fillRect/>
          </a:stretch>
        </p:blipFill>
        <p:spPr>
          <a:xfrm>
            <a:off x="7262191" y="2034829"/>
            <a:ext cx="3711023" cy="2570227"/>
          </a:xfrm>
          <a:prstGeom prst="rect">
            <a:avLst/>
          </a:prstGeom>
        </p:spPr>
      </p:pic>
      <p:sp>
        <p:nvSpPr>
          <p:cNvPr id="6" name="Slide Number Placeholder 5"/>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17</a:t>
            </a:fld>
            <a:endParaRPr lang="en-US">
              <a:solidFill>
                <a:prstClr val="black">
                  <a:tint val="75000"/>
                </a:prstClr>
              </a:solidFill>
            </a:endParaRPr>
          </a:p>
        </p:txBody>
      </p:sp>
    </p:spTree>
    <p:extLst>
      <p:ext uri="{BB962C8B-B14F-4D97-AF65-F5344CB8AC3E}">
        <p14:creationId xmlns:p14="http://schemas.microsoft.com/office/powerpoint/2010/main" val="393186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Joint Start-up Meeting </a:t>
            </a:r>
          </a:p>
        </p:txBody>
      </p:sp>
      <p:sp>
        <p:nvSpPr>
          <p:cNvPr id="2" name="Content Placeholder 1"/>
          <p:cNvSpPr>
            <a:spLocks noGrp="1"/>
          </p:cNvSpPr>
          <p:nvPr>
            <p:ph sz="half" idx="1"/>
          </p:nvPr>
        </p:nvSpPr>
        <p:spPr>
          <a:xfrm>
            <a:off x="838200" y="1825625"/>
            <a:ext cx="6534150" cy="4351338"/>
          </a:xfrm>
        </p:spPr>
        <p:txBody>
          <a:bodyPr/>
          <a:lstStyle/>
          <a:p>
            <a:pPr marL="400050" lvl="1" indent="0">
              <a:buNone/>
              <a:defRPr/>
            </a:pPr>
            <a:r>
              <a:rPr lang="en-US" sz="2800" dirty="0"/>
              <a:t>With a decision to proceed, mediators facilitate a joint meeting of the participants to reach agreement on ground rules and protocols under which the bargaining will be conducted, an exchange of the issues to be negotiated, and steps for a transition to traditional bargaining if the IBB process breaks down.</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11" name="Picture 10"/>
          <p:cNvPicPr>
            <a:picLocks noChangeAspect="1"/>
          </p:cNvPicPr>
          <p:nvPr/>
        </p:nvPicPr>
        <p:blipFill>
          <a:blip r:embed="rId5"/>
          <a:stretch>
            <a:fillRect/>
          </a:stretch>
        </p:blipFill>
        <p:spPr>
          <a:xfrm>
            <a:off x="7872511" y="1927481"/>
            <a:ext cx="3543349" cy="2379475"/>
          </a:xfrm>
          <a:prstGeom prst="rect">
            <a:avLst/>
          </a:prstGeom>
        </p:spPr>
      </p:pic>
      <p:sp>
        <p:nvSpPr>
          <p:cNvPr id="6" name="Slide Number Placeholder 5"/>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162036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The Process</a:t>
            </a:r>
          </a:p>
        </p:txBody>
      </p:sp>
      <p:sp>
        <p:nvSpPr>
          <p:cNvPr id="2" name="Content Placeholder 1"/>
          <p:cNvSpPr>
            <a:spLocks noGrp="1"/>
          </p:cNvSpPr>
          <p:nvPr>
            <p:ph sz="half" idx="1"/>
          </p:nvPr>
        </p:nvSpPr>
        <p:spPr>
          <a:xfrm>
            <a:off x="838201" y="1825625"/>
            <a:ext cx="5098774" cy="4351338"/>
          </a:xfrm>
        </p:spPr>
        <p:txBody>
          <a:bodyPr/>
          <a:lstStyle/>
          <a:p>
            <a:pPr eaLnBrk="1" hangingPunct="1">
              <a:lnSpc>
                <a:spcPct val="100000"/>
              </a:lnSpc>
              <a:spcBef>
                <a:spcPts val="0"/>
              </a:spcBef>
            </a:pPr>
            <a:r>
              <a:rPr lang="en-US" dirty="0">
                <a:latin typeface="+mj-lt"/>
              </a:rPr>
              <a:t>Problem solving is about resolving underlying interests.</a:t>
            </a:r>
          </a:p>
          <a:p>
            <a:pPr eaLnBrk="1" hangingPunct="1">
              <a:lnSpc>
                <a:spcPct val="100000"/>
              </a:lnSpc>
              <a:spcBef>
                <a:spcPts val="0"/>
              </a:spcBef>
            </a:pPr>
            <a:endParaRPr lang="en-US" sz="1050" dirty="0">
              <a:latin typeface="+mj-lt"/>
            </a:endParaRPr>
          </a:p>
          <a:p>
            <a:pPr eaLnBrk="1" hangingPunct="1">
              <a:lnSpc>
                <a:spcPct val="100000"/>
              </a:lnSpc>
              <a:spcBef>
                <a:spcPts val="0"/>
              </a:spcBef>
            </a:pPr>
            <a:r>
              <a:rPr lang="en-US" dirty="0">
                <a:latin typeface="+mj-lt"/>
              </a:rPr>
              <a:t>Interests are your needs, concerns, or desires behind a particular problem.</a:t>
            </a:r>
          </a:p>
          <a:p>
            <a:pPr eaLnBrk="1" hangingPunct="1">
              <a:lnSpc>
                <a:spcPct val="100000"/>
              </a:lnSpc>
              <a:spcBef>
                <a:spcPts val="0"/>
              </a:spcBef>
            </a:pPr>
            <a:endParaRPr lang="en-US" sz="1050" dirty="0">
              <a:latin typeface="+mj-lt"/>
            </a:endParaRPr>
          </a:p>
          <a:p>
            <a:pPr eaLnBrk="1" hangingPunct="1">
              <a:lnSpc>
                <a:spcPct val="100000"/>
              </a:lnSpc>
              <a:spcBef>
                <a:spcPts val="0"/>
              </a:spcBef>
            </a:pPr>
            <a:r>
              <a:rPr lang="en-US" dirty="0">
                <a:latin typeface="+mj-lt"/>
              </a:rPr>
              <a:t>The “why” behind the problem.</a:t>
            </a:r>
          </a:p>
          <a:p>
            <a:pPr eaLnBrk="1" hangingPunct="1">
              <a:lnSpc>
                <a:spcPct val="100000"/>
              </a:lnSpc>
              <a:spcBef>
                <a:spcPts val="0"/>
              </a:spcBef>
            </a:pPr>
            <a:endParaRPr lang="en-US" sz="1050" dirty="0">
              <a:latin typeface="+mj-lt"/>
            </a:endParaRPr>
          </a:p>
          <a:p>
            <a:pPr eaLnBrk="1" hangingPunct="1">
              <a:lnSpc>
                <a:spcPct val="100000"/>
              </a:lnSpc>
              <a:spcBef>
                <a:spcPts val="0"/>
              </a:spcBef>
            </a:pPr>
            <a:r>
              <a:rPr lang="en-US" dirty="0">
                <a:latin typeface="+mj-lt"/>
              </a:rPr>
              <a:t>Interests drive any negotiated outcome if a problem is to be really resolved.</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5961673" y="1758633"/>
            <a:ext cx="5915025" cy="2628900"/>
          </a:xfrm>
          <a:prstGeom prst="rect">
            <a:avLst/>
          </a:prstGeom>
        </p:spPr>
      </p:pic>
      <p:sp>
        <p:nvSpPr>
          <p:cNvPr id="10" name="Slide Number Placeholder 9"/>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val="88582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880" y="1599565"/>
            <a:ext cx="11841480" cy="1325563"/>
          </a:xfrm>
        </p:spPr>
        <p:txBody>
          <a:bodyPr>
            <a:noAutofit/>
          </a:bodyPr>
          <a:lstStyle/>
          <a:p>
            <a:pPr algn="ctr"/>
            <a:r>
              <a:rPr lang="en-US" sz="7200" b="1" dirty="0">
                <a:solidFill>
                  <a:srgbClr val="003399"/>
                </a:solidFill>
                <a:cs typeface="Arial" panose="020B0604020202020204" pitchFamily="34" charset="0"/>
              </a:rPr>
              <a:t>Negotiation Methods</a:t>
            </a:r>
            <a:br>
              <a:rPr lang="en-US" sz="7200" b="1" dirty="0">
                <a:solidFill>
                  <a:srgbClr val="003399"/>
                </a:solidFill>
                <a:cs typeface="Arial" panose="020B0604020202020204" pitchFamily="34" charset="0"/>
              </a:rPr>
            </a:br>
            <a:r>
              <a:rPr lang="en-US" sz="6000" b="1" dirty="0">
                <a:solidFill>
                  <a:srgbClr val="003399"/>
                </a:solidFill>
                <a:latin typeface="Arial" panose="020B0604020202020204" pitchFamily="34" charset="0"/>
                <a:cs typeface="Arial" panose="020B0604020202020204" pitchFamily="34" charset="0"/>
              </a:rPr>
              <a:t>Traditional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sp>
        <p:nvSpPr>
          <p:cNvPr id="7" name="Rectangle 6"/>
          <p:cNvSpPr/>
          <p:nvPr/>
        </p:nvSpPr>
        <p:spPr>
          <a:xfrm>
            <a:off x="0" y="6362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sp>
        <p:nvSpPr>
          <p:cNvPr id="6" name="AutoShape 6" descr="Image result for AFGE conferen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8" descr="Image result for AFGE conferen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1" name="Picture 10"/>
          <p:cNvPicPr>
            <a:picLocks noChangeAspect="1"/>
          </p:cNvPicPr>
          <p:nvPr/>
        </p:nvPicPr>
        <p:blipFill rotWithShape="1">
          <a:blip r:embed="rId4"/>
          <a:srcRect l="18963" t="20334" r="18262"/>
          <a:stretch/>
        </p:blipFill>
        <p:spPr>
          <a:xfrm>
            <a:off x="711431" y="3710143"/>
            <a:ext cx="2580201" cy="1749672"/>
          </a:xfrm>
          <a:prstGeom prst="rect">
            <a:avLst/>
          </a:prstGeom>
          <a:ln w="6350">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0806" y="176810"/>
            <a:ext cx="2667000" cy="809625"/>
          </a:xfrm>
          <a:prstGeom prst="rect">
            <a:avLst/>
          </a:prstGeom>
        </p:spPr>
      </p:pic>
      <p:pic>
        <p:nvPicPr>
          <p:cNvPr id="2" name="Picture 1"/>
          <p:cNvPicPr>
            <a:picLocks noChangeAspect="1"/>
          </p:cNvPicPr>
          <p:nvPr/>
        </p:nvPicPr>
        <p:blipFill rotWithShape="1">
          <a:blip r:embed="rId6"/>
          <a:srcRect r="10939"/>
          <a:stretch/>
        </p:blipFill>
        <p:spPr>
          <a:xfrm>
            <a:off x="5846049" y="3748573"/>
            <a:ext cx="2739517" cy="1745778"/>
          </a:xfrm>
          <a:prstGeom prst="rect">
            <a:avLst/>
          </a:prstGeom>
          <a:ln w="6350">
            <a:solidFill>
              <a:schemeClr val="tx1"/>
            </a:solidFill>
          </a:ln>
        </p:spPr>
      </p:pic>
      <p:pic>
        <p:nvPicPr>
          <p:cNvPr id="3" name="Picture 2"/>
          <p:cNvPicPr>
            <a:picLocks noChangeAspect="1"/>
          </p:cNvPicPr>
          <p:nvPr/>
        </p:nvPicPr>
        <p:blipFill>
          <a:blip r:embed="rId7"/>
          <a:stretch>
            <a:fillRect/>
          </a:stretch>
        </p:blipFill>
        <p:spPr>
          <a:xfrm>
            <a:off x="711431" y="3689354"/>
            <a:ext cx="4889430" cy="1804997"/>
          </a:xfrm>
          <a:prstGeom prst="rect">
            <a:avLst/>
          </a:prstGeom>
        </p:spPr>
      </p:pic>
      <p:pic>
        <p:nvPicPr>
          <p:cNvPr id="16" name="Picture 15"/>
          <p:cNvPicPr>
            <a:picLocks noChangeAspect="1"/>
          </p:cNvPicPr>
          <p:nvPr/>
        </p:nvPicPr>
        <p:blipFill>
          <a:blip r:embed="rId8"/>
          <a:stretch>
            <a:fillRect/>
          </a:stretch>
        </p:blipFill>
        <p:spPr>
          <a:xfrm>
            <a:off x="8814617" y="3710144"/>
            <a:ext cx="2682031" cy="1784208"/>
          </a:xfrm>
          <a:prstGeom prst="rect">
            <a:avLst/>
          </a:prstGeom>
        </p:spPr>
      </p:pic>
      <p:sp>
        <p:nvSpPr>
          <p:cNvPr id="10" name="Slide Number Placeholder 9"/>
          <p:cNvSpPr>
            <a:spLocks noGrp="1"/>
          </p:cNvSpPr>
          <p:nvPr>
            <p:ph type="sldNum" sz="quarter" idx="12"/>
          </p:nvPr>
        </p:nvSpPr>
        <p:spPr/>
        <p:txBody>
          <a:bodyPr/>
          <a:lstStyle/>
          <a:p>
            <a:fld id="{56E57F36-6D23-4C39-A2C3-D58391D75D53}" type="slidenum">
              <a:rPr lang="en-US" smtClean="0"/>
              <a:t>2</a:t>
            </a:fld>
            <a:endParaRPr lang="en-US"/>
          </a:p>
        </p:txBody>
      </p:sp>
    </p:spTree>
    <p:extLst>
      <p:ext uri="{BB962C8B-B14F-4D97-AF65-F5344CB8AC3E}">
        <p14:creationId xmlns:p14="http://schemas.microsoft.com/office/powerpoint/2010/main" val="3803473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Interests vs. Positions</a:t>
            </a:r>
          </a:p>
        </p:txBody>
      </p:sp>
      <p:sp>
        <p:nvSpPr>
          <p:cNvPr id="2" name="Content Placeholder 1"/>
          <p:cNvSpPr>
            <a:spLocks noGrp="1"/>
          </p:cNvSpPr>
          <p:nvPr>
            <p:ph sz="half" idx="1"/>
          </p:nvPr>
        </p:nvSpPr>
        <p:spPr>
          <a:xfrm>
            <a:off x="838200" y="1825625"/>
            <a:ext cx="6534150" cy="4351338"/>
          </a:xfrm>
        </p:spPr>
        <p:txBody>
          <a:bodyPr/>
          <a:lstStyle/>
          <a:p>
            <a:pPr eaLnBrk="1" hangingPunct="1">
              <a:defRPr/>
            </a:pPr>
            <a:r>
              <a:rPr lang="en-US" b="1" dirty="0"/>
              <a:t>Position</a:t>
            </a:r>
            <a:r>
              <a:rPr lang="en-US" dirty="0"/>
              <a:t>: one party’s proposed solution to an issue; the how.     </a:t>
            </a:r>
          </a:p>
          <a:p>
            <a:pPr eaLnBrk="1" hangingPunct="1">
              <a:defRPr/>
            </a:pPr>
            <a:r>
              <a:rPr lang="en-US" dirty="0"/>
              <a:t>A position statement:  </a:t>
            </a:r>
          </a:p>
          <a:p>
            <a:pPr lvl="1">
              <a:buFont typeface="Courier New" panose="02070309020205020404" pitchFamily="49" charset="0"/>
              <a:buChar char="o"/>
              <a:defRPr/>
            </a:pPr>
            <a:r>
              <a:rPr lang="en-US" sz="2600" dirty="0"/>
              <a:t> focuses on a particular solution,</a:t>
            </a:r>
          </a:p>
          <a:p>
            <a:pPr lvl="1">
              <a:buFont typeface="Courier New" panose="02070309020205020404" pitchFamily="49" charset="0"/>
              <a:buChar char="o"/>
              <a:defRPr/>
            </a:pPr>
            <a:r>
              <a:rPr lang="en-US" sz="2600" dirty="0"/>
              <a:t> makes a demand, and</a:t>
            </a:r>
          </a:p>
          <a:p>
            <a:pPr lvl="1">
              <a:buFont typeface="Courier New" panose="02070309020205020404" pitchFamily="49" charset="0"/>
              <a:buChar char="o"/>
              <a:defRPr/>
            </a:pPr>
            <a:r>
              <a:rPr lang="en-US" sz="2600" dirty="0"/>
              <a:t> </a:t>
            </a:r>
            <a:r>
              <a:rPr lang="en-US" dirty="0"/>
              <a:t>sets up confrontation before the problem has been clearly defined. </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7964556" y="1765852"/>
            <a:ext cx="3160643" cy="3160643"/>
          </a:xfrm>
          <a:prstGeom prst="rect">
            <a:avLst/>
          </a:prstGeom>
        </p:spPr>
      </p:pic>
      <p:sp>
        <p:nvSpPr>
          <p:cNvPr id="10" name="Slide Number Placeholder 9"/>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2822518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Interests vs. Positions</a:t>
            </a:r>
          </a:p>
        </p:txBody>
      </p:sp>
      <p:sp>
        <p:nvSpPr>
          <p:cNvPr id="2" name="Content Placeholder 1"/>
          <p:cNvSpPr>
            <a:spLocks noGrp="1"/>
          </p:cNvSpPr>
          <p:nvPr>
            <p:ph sz="half" idx="1"/>
          </p:nvPr>
        </p:nvSpPr>
        <p:spPr>
          <a:xfrm>
            <a:off x="838200" y="1825625"/>
            <a:ext cx="6534150" cy="4351338"/>
          </a:xfrm>
        </p:spPr>
        <p:txBody>
          <a:bodyPr/>
          <a:lstStyle/>
          <a:p>
            <a:pPr eaLnBrk="1" hangingPunct="1">
              <a:buNone/>
              <a:defRPr/>
            </a:pPr>
            <a:r>
              <a:rPr lang="en-US" b="1" dirty="0"/>
              <a:t>Converting positions to interests:  </a:t>
            </a:r>
          </a:p>
          <a:p>
            <a:pPr eaLnBrk="1" hangingPunct="1">
              <a:buNone/>
              <a:defRPr/>
            </a:pPr>
            <a:r>
              <a:rPr lang="en-US" dirty="0"/>
              <a:t> </a:t>
            </a:r>
          </a:p>
          <a:p>
            <a:pPr eaLnBrk="1" hangingPunct="1">
              <a:buNone/>
              <a:defRPr/>
            </a:pPr>
            <a:r>
              <a:rPr lang="en-US" dirty="0"/>
              <a:t>	If a demand, solution, proposal, or position appears on your interest list, convert it to an interest by asking what  </a:t>
            </a:r>
            <a:r>
              <a:rPr lang="en-US" i="1" dirty="0"/>
              <a:t>problem</a:t>
            </a:r>
            <a:r>
              <a:rPr lang="en-US" dirty="0"/>
              <a:t> it is trying to solve or what </a:t>
            </a:r>
            <a:r>
              <a:rPr lang="en-US" i="1" dirty="0"/>
              <a:t>concern</a:t>
            </a:r>
            <a:r>
              <a:rPr lang="en-US" dirty="0"/>
              <a:t> it is intended to address.</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7711766" y="2714091"/>
            <a:ext cx="3375896" cy="2096447"/>
          </a:xfrm>
          <a:prstGeom prst="rect">
            <a:avLst/>
          </a:prstGeom>
        </p:spPr>
      </p:pic>
      <p:sp>
        <p:nvSpPr>
          <p:cNvPr id="10" name="Slide Number Placeholder 9"/>
          <p:cNvSpPr>
            <a:spLocks noGrp="1"/>
          </p:cNvSpPr>
          <p:nvPr>
            <p:ph type="sldNum" sz="quarter" idx="12"/>
          </p:nvPr>
        </p:nvSpPr>
        <p:spPr/>
        <p:txBody>
          <a:bodyPr/>
          <a:lstStyle/>
          <a:p>
            <a:pPr>
              <a:defRPr/>
            </a:pPr>
            <a:fld id="{326D6D52-623E-4DC4-BEE7-9AA2D0D35E5A}" type="slidenum">
              <a:rPr lang="en-US" smtClean="0">
                <a:solidFill>
                  <a:prstClr val="black">
                    <a:tint val="75000"/>
                  </a:prstClr>
                </a:solidFill>
              </a:rPr>
              <a:pPr>
                <a:defRPr/>
              </a:pPr>
              <a:t>21</a:t>
            </a:fld>
            <a:endParaRPr lang="en-US">
              <a:solidFill>
                <a:prstClr val="black">
                  <a:tint val="75000"/>
                </a:prstClr>
              </a:solidFill>
            </a:endParaRPr>
          </a:p>
        </p:txBody>
      </p:sp>
    </p:spTree>
    <p:extLst>
      <p:ext uri="{BB962C8B-B14F-4D97-AF65-F5344CB8AC3E}">
        <p14:creationId xmlns:p14="http://schemas.microsoft.com/office/powerpoint/2010/main" val="2478586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Process</a:t>
            </a:r>
          </a:p>
        </p:txBody>
      </p:sp>
      <p:sp>
        <p:nvSpPr>
          <p:cNvPr id="6" name="Content Placeholder 5"/>
          <p:cNvSpPr>
            <a:spLocks noGrp="1"/>
          </p:cNvSpPr>
          <p:nvPr>
            <p:ph sz="half" idx="1"/>
          </p:nvPr>
        </p:nvSpPr>
        <p:spPr>
          <a:xfrm>
            <a:off x="872490" y="1406175"/>
            <a:ext cx="5181600" cy="4351338"/>
          </a:xfrm>
        </p:spPr>
        <p:txBody>
          <a:bodyPr>
            <a:normAutofit fontScale="25000" lnSpcReduction="20000"/>
          </a:bodyPr>
          <a:lstStyle/>
          <a:p>
            <a:pPr marL="0" indent="0">
              <a:buNone/>
            </a:pPr>
            <a:r>
              <a:rPr lang="en-US" sz="11200" b="1" dirty="0"/>
              <a:t>Identify Issue </a:t>
            </a:r>
            <a:r>
              <a:rPr lang="en-US" sz="11200" dirty="0"/>
              <a:t>(Issue Statement)</a:t>
            </a:r>
          </a:p>
          <a:p>
            <a:pPr marL="241300" indent="-241300"/>
            <a:r>
              <a:rPr lang="en-US" sz="10400" dirty="0"/>
              <a:t>Parties identify topic or problems</a:t>
            </a:r>
          </a:p>
          <a:p>
            <a:pPr marL="0" indent="0">
              <a:buNone/>
            </a:pPr>
            <a:endParaRPr lang="en-US" sz="4800" dirty="0"/>
          </a:p>
          <a:p>
            <a:pPr marL="273050" lvl="1" indent="-273050">
              <a:buNone/>
            </a:pPr>
            <a:r>
              <a:rPr lang="en-US" sz="11200" b="1" dirty="0"/>
              <a:t>Identify Interests</a:t>
            </a:r>
          </a:p>
          <a:p>
            <a:pPr>
              <a:defRPr/>
            </a:pPr>
            <a:r>
              <a:rPr lang="en-US" sz="10400" dirty="0"/>
              <a:t>Identify each side’s needs/wants and determine which are mutual</a:t>
            </a:r>
          </a:p>
          <a:p>
            <a:pPr>
              <a:defRPr/>
            </a:pPr>
            <a:r>
              <a:rPr lang="en-US" sz="10400" dirty="0"/>
              <a:t>Identify separate and/or conflicting interests </a:t>
            </a:r>
          </a:p>
          <a:p>
            <a:pPr marL="0" indent="0">
              <a:buNone/>
              <a:defRPr/>
            </a:pPr>
            <a:endParaRPr lang="en-US" sz="4800" dirty="0"/>
          </a:p>
          <a:p>
            <a:pPr marL="0" indent="0">
              <a:buNone/>
              <a:defRPr/>
            </a:pPr>
            <a:r>
              <a:rPr lang="en-US" sz="11200" b="1" dirty="0"/>
              <a:t>Develop Options</a:t>
            </a:r>
            <a:r>
              <a:rPr lang="en-US" sz="11200" dirty="0"/>
              <a:t> for solutions that involves interests</a:t>
            </a:r>
          </a:p>
          <a:p>
            <a:pPr>
              <a:defRPr/>
            </a:pPr>
            <a:r>
              <a:rPr lang="en-US" sz="10400" dirty="0"/>
              <a:t>Utilize joint brainstorming</a:t>
            </a:r>
          </a:p>
          <a:p>
            <a:r>
              <a:rPr lang="en-US" sz="10400" dirty="0"/>
              <a:t>Refine list: eliminate duplicates, consolidate similar options</a:t>
            </a:r>
          </a:p>
        </p:txBody>
      </p:sp>
      <p:sp>
        <p:nvSpPr>
          <p:cNvPr id="10" name="Content Placeholder 9"/>
          <p:cNvSpPr>
            <a:spLocks noGrp="1"/>
          </p:cNvSpPr>
          <p:nvPr>
            <p:ph sz="half" idx="2"/>
          </p:nvPr>
        </p:nvSpPr>
        <p:spPr>
          <a:xfrm>
            <a:off x="6102026" y="1459340"/>
            <a:ext cx="5715000" cy="4351338"/>
          </a:xfrm>
        </p:spPr>
        <p:txBody>
          <a:bodyPr>
            <a:normAutofit fontScale="25000" lnSpcReduction="20000"/>
          </a:bodyPr>
          <a:lstStyle/>
          <a:p>
            <a:pPr>
              <a:buNone/>
            </a:pPr>
            <a:r>
              <a:rPr lang="en-US" sz="11200" b="1" dirty="0"/>
              <a:t>Evaluate Options</a:t>
            </a:r>
          </a:p>
          <a:p>
            <a:pPr lvl="1"/>
            <a:r>
              <a:rPr lang="en-US" sz="10400" dirty="0"/>
              <a:t>Feasible – legal, affordable, workable, understandable?</a:t>
            </a:r>
          </a:p>
          <a:p>
            <a:pPr lvl="1"/>
            <a:r>
              <a:rPr lang="en-US" sz="10400" dirty="0"/>
              <a:t>Beneficial – satisfy important interests, better then what you have today?</a:t>
            </a:r>
          </a:p>
          <a:p>
            <a:pPr lvl="1"/>
            <a:r>
              <a:rPr lang="en-US" sz="10400" dirty="0"/>
              <a:t>Acceptable – fair and equitable, pass Agency head review?</a:t>
            </a:r>
          </a:p>
          <a:p>
            <a:pPr marL="457200" lvl="1" indent="0">
              <a:buNone/>
            </a:pPr>
            <a:endParaRPr lang="en-US" sz="4800" dirty="0"/>
          </a:p>
          <a:p>
            <a:pPr>
              <a:buNone/>
            </a:pPr>
            <a:r>
              <a:rPr lang="en-US" sz="11200" b="1" dirty="0"/>
              <a:t>Agree</a:t>
            </a:r>
            <a:r>
              <a:rPr lang="en-US" sz="11200" dirty="0"/>
              <a:t> </a:t>
            </a:r>
            <a:r>
              <a:rPr lang="en-US" sz="11200" b="1" dirty="0"/>
              <a:t>on Solutions</a:t>
            </a:r>
          </a:p>
          <a:p>
            <a:pPr lvl="1"/>
            <a:r>
              <a:rPr lang="en-US" sz="10400" dirty="0"/>
              <a:t>Consensus – all members agree or “A decision everyone can live with” </a:t>
            </a:r>
          </a:p>
          <a:p>
            <a:pPr lvl="1"/>
            <a:r>
              <a:rPr lang="en-US" sz="10400" dirty="0"/>
              <a:t>Write up the agreement</a:t>
            </a:r>
          </a:p>
          <a:p>
            <a:pPr marL="0" indent="0">
              <a:buNone/>
            </a:pPr>
            <a:endParaRPr lang="en-US"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sp>
        <p:nvSpPr>
          <p:cNvPr id="2" name="Slide Number Placeholder 1"/>
          <p:cNvSpPr>
            <a:spLocks noGrp="1"/>
          </p:cNvSpPr>
          <p:nvPr>
            <p:ph type="sldNum" sz="quarter" idx="12"/>
          </p:nvPr>
        </p:nvSpPr>
        <p:spPr/>
        <p:txBody>
          <a:bodyPr/>
          <a:lstStyle/>
          <a:p>
            <a:fld id="{56E57F36-6D23-4C39-A2C3-D58391D75D53}" type="slidenum">
              <a:rPr lang="en-US" smtClean="0"/>
              <a:t>22</a:t>
            </a:fld>
            <a:endParaRPr lang="en-US"/>
          </a:p>
        </p:txBody>
      </p:sp>
    </p:spTree>
    <p:extLst>
      <p:ext uri="{BB962C8B-B14F-4D97-AF65-F5344CB8AC3E}">
        <p14:creationId xmlns:p14="http://schemas.microsoft.com/office/powerpoint/2010/main" val="822000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880" y="1599565"/>
            <a:ext cx="11841480" cy="1325563"/>
          </a:xfrm>
        </p:spPr>
        <p:txBody>
          <a:bodyPr>
            <a:noAutofit/>
          </a:bodyPr>
          <a:lstStyle/>
          <a:p>
            <a:pPr algn="ctr"/>
            <a:r>
              <a:rPr lang="en-US" sz="7200" b="1" dirty="0">
                <a:solidFill>
                  <a:srgbClr val="003399"/>
                </a:solidFill>
                <a:cs typeface="Arial" panose="020B0604020202020204" pitchFamily="34" charset="0"/>
              </a:rPr>
              <a:t>Techniques, Tactics &amp; Strategies</a:t>
            </a:r>
            <a:br>
              <a:rPr lang="en-US" sz="7200" b="1" dirty="0">
                <a:solidFill>
                  <a:srgbClr val="003399"/>
                </a:solidFill>
                <a:cs typeface="Arial" panose="020B0604020202020204" pitchFamily="34" charset="0"/>
              </a:rPr>
            </a:br>
            <a:r>
              <a:rPr lang="en-US" sz="6000" b="1" dirty="0">
                <a:solidFill>
                  <a:srgbClr val="003399"/>
                </a:solidFill>
                <a:latin typeface="Arial" panose="020B0604020202020204" pitchFamily="34" charset="0"/>
                <a:cs typeface="Arial" panose="020B0604020202020204" pitchFamily="34" charset="0"/>
              </a:rPr>
              <a:t>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sp>
        <p:nvSpPr>
          <p:cNvPr id="7" name="Rectangle 6"/>
          <p:cNvSpPr/>
          <p:nvPr/>
        </p:nvSpPr>
        <p:spPr>
          <a:xfrm>
            <a:off x="0" y="6362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sp>
        <p:nvSpPr>
          <p:cNvPr id="6" name="AutoShape 6" descr="Image result for AFGE conferen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8" descr="Image result for AFGE conferen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1" name="Picture 10"/>
          <p:cNvPicPr>
            <a:picLocks noChangeAspect="1"/>
          </p:cNvPicPr>
          <p:nvPr/>
        </p:nvPicPr>
        <p:blipFill rotWithShape="1">
          <a:blip r:embed="rId4"/>
          <a:srcRect l="18963" t="20334" r="18262"/>
          <a:stretch/>
        </p:blipFill>
        <p:spPr>
          <a:xfrm>
            <a:off x="711431" y="3710143"/>
            <a:ext cx="2580201" cy="1749672"/>
          </a:xfrm>
          <a:prstGeom prst="rect">
            <a:avLst/>
          </a:prstGeom>
          <a:ln w="6350">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0806" y="176810"/>
            <a:ext cx="2667000" cy="809625"/>
          </a:xfrm>
          <a:prstGeom prst="rect">
            <a:avLst/>
          </a:prstGeom>
        </p:spPr>
      </p:pic>
      <p:pic>
        <p:nvPicPr>
          <p:cNvPr id="2" name="Picture 1"/>
          <p:cNvPicPr>
            <a:picLocks noChangeAspect="1"/>
          </p:cNvPicPr>
          <p:nvPr/>
        </p:nvPicPr>
        <p:blipFill rotWithShape="1">
          <a:blip r:embed="rId6"/>
          <a:srcRect r="10939"/>
          <a:stretch/>
        </p:blipFill>
        <p:spPr>
          <a:xfrm>
            <a:off x="5846049" y="3748573"/>
            <a:ext cx="2739517" cy="1745778"/>
          </a:xfrm>
          <a:prstGeom prst="rect">
            <a:avLst/>
          </a:prstGeom>
          <a:ln w="6350">
            <a:solidFill>
              <a:schemeClr val="tx1"/>
            </a:solidFill>
          </a:ln>
        </p:spPr>
      </p:pic>
      <p:pic>
        <p:nvPicPr>
          <p:cNvPr id="16" name="Picture 15"/>
          <p:cNvPicPr>
            <a:picLocks noChangeAspect="1"/>
          </p:cNvPicPr>
          <p:nvPr/>
        </p:nvPicPr>
        <p:blipFill>
          <a:blip r:embed="rId7"/>
          <a:stretch>
            <a:fillRect/>
          </a:stretch>
        </p:blipFill>
        <p:spPr>
          <a:xfrm>
            <a:off x="8814617" y="3710144"/>
            <a:ext cx="2682031" cy="1784208"/>
          </a:xfrm>
          <a:prstGeom prst="rect">
            <a:avLst/>
          </a:prstGeom>
        </p:spPr>
      </p:pic>
      <p:pic>
        <p:nvPicPr>
          <p:cNvPr id="10" name="Picture 9"/>
          <p:cNvPicPr>
            <a:picLocks noChangeAspect="1"/>
          </p:cNvPicPr>
          <p:nvPr/>
        </p:nvPicPr>
        <p:blipFill>
          <a:blip r:embed="rId8"/>
          <a:stretch>
            <a:fillRect/>
          </a:stretch>
        </p:blipFill>
        <p:spPr>
          <a:xfrm>
            <a:off x="3576038" y="3632874"/>
            <a:ext cx="1953905" cy="1969051"/>
          </a:xfrm>
          <a:prstGeom prst="rect">
            <a:avLst/>
          </a:prstGeom>
        </p:spPr>
      </p:pic>
      <p:sp>
        <p:nvSpPr>
          <p:cNvPr id="3" name="Slide Number Placeholder 2"/>
          <p:cNvSpPr>
            <a:spLocks noGrp="1"/>
          </p:cNvSpPr>
          <p:nvPr>
            <p:ph type="sldNum" sz="quarter" idx="12"/>
          </p:nvPr>
        </p:nvSpPr>
        <p:spPr/>
        <p:txBody>
          <a:bodyPr/>
          <a:lstStyle/>
          <a:p>
            <a:fld id="{56E57F36-6D23-4C39-A2C3-D58391D75D53}" type="slidenum">
              <a:rPr lang="en-US" smtClean="0"/>
              <a:t>23</a:t>
            </a:fld>
            <a:endParaRPr lang="en-US"/>
          </a:p>
        </p:txBody>
      </p:sp>
    </p:spTree>
    <p:extLst>
      <p:ext uri="{BB962C8B-B14F-4D97-AF65-F5344CB8AC3E}">
        <p14:creationId xmlns:p14="http://schemas.microsoft.com/office/powerpoint/2010/main" val="3059568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Effective Negotiation Techniques</a:t>
            </a:r>
          </a:p>
        </p:txBody>
      </p:sp>
      <p:sp>
        <p:nvSpPr>
          <p:cNvPr id="2" name="Content Placeholder 1"/>
          <p:cNvSpPr>
            <a:spLocks noGrp="1"/>
          </p:cNvSpPr>
          <p:nvPr>
            <p:ph sz="half" idx="1"/>
          </p:nvPr>
        </p:nvSpPr>
        <p:spPr>
          <a:xfrm>
            <a:off x="838200" y="1825625"/>
            <a:ext cx="6534150" cy="4351338"/>
          </a:xfrm>
        </p:spPr>
        <p:txBody>
          <a:bodyPr/>
          <a:lstStyle/>
          <a:p>
            <a:r>
              <a:rPr lang="en-US" dirty="0"/>
              <a:t>Focus on issues – not personalities or the past</a:t>
            </a:r>
          </a:p>
          <a:p>
            <a:r>
              <a:rPr lang="en-US" dirty="0"/>
              <a:t>Describe the problem, don’t accuse or assign motivation</a:t>
            </a:r>
          </a:p>
          <a:p>
            <a:r>
              <a:rPr lang="en-US" dirty="0"/>
              <a:t>Focus on interests – not positions</a:t>
            </a:r>
          </a:p>
          <a:p>
            <a:r>
              <a:rPr lang="en-US" dirty="0"/>
              <a:t>Understand interests – don’t judge them</a:t>
            </a:r>
          </a:p>
          <a:p>
            <a:r>
              <a:rPr lang="en-US" dirty="0"/>
              <a:t>Defer evaluation during the option-generating stage</a:t>
            </a:r>
          </a:p>
          <a:p>
            <a:r>
              <a:rPr lang="en-US" dirty="0"/>
              <a:t>Evaluate options with standards</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7532431" y="2541311"/>
            <a:ext cx="3638323" cy="2441506"/>
          </a:xfrm>
          <a:prstGeom prst="rect">
            <a:avLst/>
          </a:prstGeom>
        </p:spPr>
      </p:pic>
      <p:sp>
        <p:nvSpPr>
          <p:cNvPr id="10" name="Slide Number Placeholder 9"/>
          <p:cNvSpPr>
            <a:spLocks noGrp="1"/>
          </p:cNvSpPr>
          <p:nvPr>
            <p:ph type="sldNum" sz="quarter" idx="12"/>
          </p:nvPr>
        </p:nvSpPr>
        <p:spPr/>
        <p:txBody>
          <a:bodyPr/>
          <a:lstStyle/>
          <a:p>
            <a:fld id="{56E57F36-6D23-4C39-A2C3-D58391D75D53}" type="slidenum">
              <a:rPr lang="en-US" smtClean="0"/>
              <a:t>24</a:t>
            </a:fld>
            <a:endParaRPr lang="en-US"/>
          </a:p>
        </p:txBody>
      </p:sp>
    </p:spTree>
    <p:extLst>
      <p:ext uri="{BB962C8B-B14F-4D97-AF65-F5344CB8AC3E}">
        <p14:creationId xmlns:p14="http://schemas.microsoft.com/office/powerpoint/2010/main" val="2034908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Effective Negotiation Techniques</a:t>
            </a:r>
          </a:p>
        </p:txBody>
      </p:sp>
      <p:sp>
        <p:nvSpPr>
          <p:cNvPr id="2" name="Content Placeholder 1"/>
          <p:cNvSpPr>
            <a:spLocks noGrp="1"/>
          </p:cNvSpPr>
          <p:nvPr>
            <p:ph sz="half" idx="1"/>
          </p:nvPr>
        </p:nvSpPr>
        <p:spPr>
          <a:xfrm>
            <a:off x="838200" y="1825625"/>
            <a:ext cx="9357360" cy="4351338"/>
          </a:xfrm>
        </p:spPr>
        <p:txBody>
          <a:bodyPr/>
          <a:lstStyle/>
          <a:p>
            <a:r>
              <a:rPr lang="en-US" dirty="0"/>
              <a:t>Share Information</a:t>
            </a:r>
          </a:p>
          <a:p>
            <a:r>
              <a:rPr lang="en-US" dirty="0"/>
              <a:t>Respect the role and responsibility of others – listen</a:t>
            </a:r>
          </a:p>
          <a:p>
            <a:r>
              <a:rPr lang="en-US" dirty="0"/>
              <a:t>Be open to reasoned argument</a:t>
            </a:r>
          </a:p>
          <a:p>
            <a:r>
              <a:rPr lang="en-US" dirty="0"/>
              <a:t>If you dissent – explain why and propose alternate solutions or suggest how to modify existing solutions</a:t>
            </a:r>
          </a:p>
          <a:p>
            <a:r>
              <a:rPr lang="en-US" dirty="0"/>
              <a:t>Be willing to change your mind</a:t>
            </a:r>
          </a:p>
          <a:p>
            <a:r>
              <a:rPr lang="en-US" dirty="0"/>
              <a:t>Sustain the relationship and process</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fld id="{56E57F36-6D23-4C39-A2C3-D58391D75D53}" type="slidenum">
              <a:rPr lang="en-US" smtClean="0"/>
              <a:t>25</a:t>
            </a:fld>
            <a:endParaRPr lang="en-US"/>
          </a:p>
        </p:txBody>
      </p:sp>
    </p:spTree>
    <p:extLst>
      <p:ext uri="{BB962C8B-B14F-4D97-AF65-F5344CB8AC3E}">
        <p14:creationId xmlns:p14="http://schemas.microsoft.com/office/powerpoint/2010/main" val="2929910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Building Consensus</a:t>
            </a:r>
          </a:p>
        </p:txBody>
      </p:sp>
      <p:sp>
        <p:nvSpPr>
          <p:cNvPr id="2" name="Content Placeholder 1"/>
          <p:cNvSpPr>
            <a:spLocks noGrp="1"/>
          </p:cNvSpPr>
          <p:nvPr>
            <p:ph sz="half" idx="1"/>
          </p:nvPr>
        </p:nvSpPr>
        <p:spPr>
          <a:xfrm>
            <a:off x="838200" y="1825625"/>
            <a:ext cx="6534150" cy="4351338"/>
          </a:xfrm>
        </p:spPr>
        <p:txBody>
          <a:bodyPr/>
          <a:lstStyle/>
          <a:p>
            <a:pPr lvl="1"/>
            <a:r>
              <a:rPr lang="en-US" sz="2800" dirty="0"/>
              <a:t>Listen actively</a:t>
            </a:r>
          </a:p>
          <a:p>
            <a:pPr lvl="1"/>
            <a:r>
              <a:rPr lang="en-US" sz="2800" dirty="0"/>
              <a:t>Encourage others to participate</a:t>
            </a:r>
          </a:p>
          <a:p>
            <a:pPr lvl="1"/>
            <a:r>
              <a:rPr lang="en-US" sz="2800" dirty="0"/>
              <a:t>Share information</a:t>
            </a:r>
          </a:p>
          <a:p>
            <a:pPr lvl="1"/>
            <a:r>
              <a:rPr lang="en-US" sz="2800" dirty="0"/>
              <a:t>Don’t change your mind to get along</a:t>
            </a:r>
          </a:p>
          <a:p>
            <a:pPr lvl="1"/>
            <a:r>
              <a:rPr lang="en-US" sz="2800" dirty="0"/>
              <a:t>Yield to reason not pressure </a:t>
            </a:r>
          </a:p>
          <a:p>
            <a:pPr lvl="1"/>
            <a:r>
              <a:rPr lang="en-US" sz="2800" dirty="0"/>
              <a:t>Listen to all ideas</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7103166" y="1892368"/>
            <a:ext cx="4267200" cy="3152775"/>
          </a:xfrm>
          <a:prstGeom prst="rect">
            <a:avLst/>
          </a:prstGeom>
        </p:spPr>
      </p:pic>
      <p:sp>
        <p:nvSpPr>
          <p:cNvPr id="10" name="Slide Number Placeholder 9"/>
          <p:cNvSpPr>
            <a:spLocks noGrp="1"/>
          </p:cNvSpPr>
          <p:nvPr>
            <p:ph type="sldNum" sz="quarter" idx="12"/>
          </p:nvPr>
        </p:nvSpPr>
        <p:spPr/>
        <p:txBody>
          <a:bodyPr/>
          <a:lstStyle/>
          <a:p>
            <a:fld id="{56E57F36-6D23-4C39-A2C3-D58391D75D53}" type="slidenum">
              <a:rPr lang="en-US" smtClean="0"/>
              <a:t>26</a:t>
            </a:fld>
            <a:endParaRPr lang="en-US"/>
          </a:p>
        </p:txBody>
      </p:sp>
    </p:spTree>
    <p:extLst>
      <p:ext uri="{BB962C8B-B14F-4D97-AF65-F5344CB8AC3E}">
        <p14:creationId xmlns:p14="http://schemas.microsoft.com/office/powerpoint/2010/main" val="2213713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IBB: Building Consensus</a:t>
            </a:r>
          </a:p>
        </p:txBody>
      </p:sp>
      <p:sp>
        <p:nvSpPr>
          <p:cNvPr id="2" name="Content Placeholder 1"/>
          <p:cNvSpPr>
            <a:spLocks noGrp="1"/>
          </p:cNvSpPr>
          <p:nvPr>
            <p:ph sz="half" idx="1"/>
          </p:nvPr>
        </p:nvSpPr>
        <p:spPr>
          <a:xfrm>
            <a:off x="838200" y="1825625"/>
            <a:ext cx="6534150" cy="4351338"/>
          </a:xfrm>
        </p:spPr>
        <p:txBody>
          <a:bodyPr/>
          <a:lstStyle/>
          <a:p>
            <a:pPr lvl="1"/>
            <a:r>
              <a:rPr lang="en-US" sz="2800" dirty="0"/>
              <a:t>Don’t bargain</a:t>
            </a:r>
          </a:p>
          <a:p>
            <a:pPr lvl="1"/>
            <a:r>
              <a:rPr lang="en-US" sz="2800" dirty="0"/>
              <a:t>Work collaboratively </a:t>
            </a:r>
          </a:p>
          <a:p>
            <a:pPr lvl="1"/>
            <a:r>
              <a:rPr lang="en-US" sz="2800" dirty="0"/>
              <a:t>Combine ideas creatively </a:t>
            </a:r>
          </a:p>
          <a:p>
            <a:pPr lvl="1"/>
            <a:r>
              <a:rPr lang="en-US" sz="2800" dirty="0"/>
              <a:t>Don’t argue for an idea just because it’s yours</a:t>
            </a:r>
          </a:p>
          <a:p>
            <a:pPr lvl="1"/>
            <a:r>
              <a:rPr lang="en-US" sz="2800" dirty="0"/>
              <a:t>Look for mutual gains approaches </a:t>
            </a:r>
          </a:p>
          <a:p>
            <a:pPr marL="400050" lvl="1" indent="0">
              <a:buNone/>
              <a:defRPr/>
            </a:pPr>
            <a:endParaRPr lang="en-US" sz="2800" dirty="0"/>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7939658" y="1914524"/>
            <a:ext cx="2716752" cy="3260102"/>
          </a:xfrm>
          <a:prstGeom prst="rect">
            <a:avLst/>
          </a:prstGeom>
        </p:spPr>
      </p:pic>
      <p:sp>
        <p:nvSpPr>
          <p:cNvPr id="10" name="Slide Number Placeholder 9"/>
          <p:cNvSpPr>
            <a:spLocks noGrp="1"/>
          </p:cNvSpPr>
          <p:nvPr>
            <p:ph type="sldNum" sz="quarter" idx="12"/>
          </p:nvPr>
        </p:nvSpPr>
        <p:spPr/>
        <p:txBody>
          <a:bodyPr/>
          <a:lstStyle/>
          <a:p>
            <a:fld id="{56E57F36-6D23-4C39-A2C3-D58391D75D53}" type="slidenum">
              <a:rPr lang="en-US" smtClean="0"/>
              <a:t>27</a:t>
            </a:fld>
            <a:endParaRPr lang="en-US"/>
          </a:p>
        </p:txBody>
      </p:sp>
    </p:spTree>
    <p:extLst>
      <p:ext uri="{BB962C8B-B14F-4D97-AF65-F5344CB8AC3E}">
        <p14:creationId xmlns:p14="http://schemas.microsoft.com/office/powerpoint/2010/main" val="383390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dirty="0">
                <a:solidFill>
                  <a:srgbClr val="003399"/>
                </a:solidFill>
                <a:latin typeface="Arial" panose="020B0604020202020204" pitchFamily="34" charset="0"/>
                <a:cs typeface="Arial" panose="020B0604020202020204" pitchFamily="34" charset="0"/>
              </a:rPr>
              <a:t>INTEREST-BASED BARGAINING </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7" name="Rectangle 6"/>
          <p:cNvSpPr/>
          <p:nvPr/>
        </p:nvSpPr>
        <p:spPr>
          <a:xfrm>
            <a:off x="0" y="6362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sp>
        <p:nvSpPr>
          <p:cNvPr id="3" name="Content Placeholder 2"/>
          <p:cNvSpPr>
            <a:spLocks noGrp="1"/>
          </p:cNvSpPr>
          <p:nvPr>
            <p:ph sz="half" idx="1"/>
          </p:nvPr>
        </p:nvSpPr>
        <p:spPr>
          <a:xfrm>
            <a:off x="762000" y="2346959"/>
            <a:ext cx="10759440" cy="3276601"/>
          </a:xfrm>
        </p:spPr>
        <p:txBody>
          <a:bodyPr>
            <a:normAutofit/>
          </a:bodyPr>
          <a:lstStyle/>
          <a:p>
            <a:pPr marL="0" indent="0" algn="ctr">
              <a:buNone/>
            </a:pPr>
            <a:r>
              <a:rPr lang="en-US" sz="5400" i="1" dirty="0"/>
              <a:t>What are the challenges to applying IBB in your bargaining process?</a:t>
            </a:r>
          </a:p>
          <a:p>
            <a:pPr marL="0" indent="0" algn="ctr">
              <a:buNone/>
            </a:pPr>
            <a:endParaRPr lang="en-US" sz="1200" i="1" dirty="0"/>
          </a:p>
          <a:p>
            <a:pPr marL="0" indent="0" algn="ctr">
              <a:buNone/>
            </a:pPr>
            <a:r>
              <a:rPr lang="en-US" sz="5400" i="1" dirty="0"/>
              <a:t>Can those challenges be overcome?</a:t>
            </a:r>
          </a:p>
          <a:p>
            <a:pPr marL="0" indent="0" algn="ctr">
              <a:buNone/>
            </a:pPr>
            <a:endParaRPr lang="en-US" sz="5400" b="1" dirty="0"/>
          </a:p>
        </p:txBody>
      </p:sp>
      <p:sp>
        <p:nvSpPr>
          <p:cNvPr id="2" name="Slide Number Placeholder 1"/>
          <p:cNvSpPr>
            <a:spLocks noGrp="1"/>
          </p:cNvSpPr>
          <p:nvPr>
            <p:ph type="sldNum" sz="quarter" idx="12"/>
          </p:nvPr>
        </p:nvSpPr>
        <p:spPr/>
        <p:txBody>
          <a:bodyPr/>
          <a:lstStyle/>
          <a:p>
            <a:fld id="{56E57F36-6D23-4C39-A2C3-D58391D75D53}" type="slidenum">
              <a:rPr lang="en-US" smtClean="0"/>
              <a:t>28</a:t>
            </a:fld>
            <a:endParaRPr lang="en-US"/>
          </a:p>
        </p:txBody>
      </p:sp>
    </p:spTree>
    <p:extLst>
      <p:ext uri="{BB962C8B-B14F-4D97-AF65-F5344CB8AC3E}">
        <p14:creationId xmlns:p14="http://schemas.microsoft.com/office/powerpoint/2010/main" val="365505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Stages of Traditional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0" y="1825625"/>
            <a:ext cx="8582025" cy="4351338"/>
          </a:xfrm>
        </p:spPr>
        <p:txBody>
          <a:bodyPr>
            <a:normAutofit/>
          </a:bodyPr>
          <a:lstStyle/>
          <a:p>
            <a:r>
              <a:rPr lang="en-US" b="1" dirty="0"/>
              <a:t>Preliminary Stage</a:t>
            </a:r>
          </a:p>
          <a:p>
            <a:pPr lvl="1"/>
            <a:r>
              <a:rPr lang="en-US" sz="2800" dirty="0"/>
              <a:t>Establish negotiator identity </a:t>
            </a:r>
          </a:p>
          <a:p>
            <a:pPr lvl="1"/>
            <a:r>
              <a:rPr lang="en-US" sz="2800" dirty="0"/>
              <a:t>Establish tone for negotiations</a:t>
            </a:r>
          </a:p>
          <a:p>
            <a:r>
              <a:rPr lang="en-US" b="1" dirty="0"/>
              <a:t>Information Stage (Initial proposal/offer)</a:t>
            </a:r>
          </a:p>
          <a:p>
            <a:pPr lvl="1"/>
            <a:r>
              <a:rPr lang="en-US" sz="2800" dirty="0"/>
              <a:t>Questioning</a:t>
            </a:r>
          </a:p>
          <a:p>
            <a:pPr lvl="1"/>
            <a:r>
              <a:rPr lang="en-US" sz="2800" dirty="0"/>
              <a:t>Listening</a:t>
            </a:r>
          </a:p>
          <a:p>
            <a:pPr lvl="1"/>
            <a:r>
              <a:rPr lang="en-US" sz="2800" dirty="0"/>
              <a:t>Offers</a:t>
            </a:r>
          </a:p>
          <a:p>
            <a:pPr lvl="1"/>
            <a:r>
              <a:rPr lang="en-US" sz="2800" dirty="0"/>
              <a:t>Control Response</a:t>
            </a:r>
          </a:p>
        </p:txBody>
      </p:sp>
      <p:pic>
        <p:nvPicPr>
          <p:cNvPr id="2" name="Picture 1"/>
          <p:cNvPicPr>
            <a:picLocks noChangeAspect="1"/>
          </p:cNvPicPr>
          <p:nvPr/>
        </p:nvPicPr>
        <p:blipFill rotWithShape="1">
          <a:blip r:embed="rId5"/>
          <a:srcRect l="30421" t="3410"/>
          <a:stretch/>
        </p:blipFill>
        <p:spPr>
          <a:xfrm>
            <a:off x="9111342" y="1839684"/>
            <a:ext cx="2018621" cy="3777343"/>
          </a:xfrm>
          <a:prstGeom prst="rect">
            <a:avLst/>
          </a:prstGeom>
          <a:ln w="6350">
            <a:solidFill>
              <a:schemeClr val="tx1"/>
            </a:solidFill>
          </a:ln>
        </p:spPr>
      </p:pic>
      <p:sp>
        <p:nvSpPr>
          <p:cNvPr id="3" name="Slide Number Placeholder 2"/>
          <p:cNvSpPr>
            <a:spLocks noGrp="1"/>
          </p:cNvSpPr>
          <p:nvPr>
            <p:ph type="sldNum" sz="quarter" idx="12"/>
          </p:nvPr>
        </p:nvSpPr>
        <p:spPr/>
        <p:txBody>
          <a:bodyPr/>
          <a:lstStyle/>
          <a:p>
            <a:fld id="{56E57F36-6D23-4C39-A2C3-D58391D75D53}" type="slidenum">
              <a:rPr lang="en-US" smtClean="0"/>
              <a:t>3</a:t>
            </a:fld>
            <a:endParaRPr lang="en-US"/>
          </a:p>
        </p:txBody>
      </p:sp>
    </p:spTree>
    <p:extLst>
      <p:ext uri="{BB962C8B-B14F-4D97-AF65-F5344CB8AC3E}">
        <p14:creationId xmlns:p14="http://schemas.microsoft.com/office/powerpoint/2010/main" val="183156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Stages of Traditional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0" y="1825625"/>
            <a:ext cx="8210107" cy="4351338"/>
          </a:xfrm>
        </p:spPr>
        <p:txBody>
          <a:bodyPr>
            <a:normAutofit lnSpcReduction="10000"/>
          </a:bodyPr>
          <a:lstStyle/>
          <a:p>
            <a:r>
              <a:rPr lang="en-US" b="1" dirty="0"/>
              <a:t>Competitive/Distributive Stage (Claiming value        of position/proposal)</a:t>
            </a:r>
          </a:p>
          <a:p>
            <a:pPr lvl="1"/>
            <a:r>
              <a:rPr lang="en-US" sz="2800" dirty="0"/>
              <a:t>Value claiming</a:t>
            </a:r>
          </a:p>
          <a:p>
            <a:pPr lvl="1"/>
            <a:r>
              <a:rPr lang="en-US" sz="2800" dirty="0"/>
              <a:t>Concessions</a:t>
            </a:r>
          </a:p>
          <a:p>
            <a:pPr lvl="1"/>
            <a:r>
              <a:rPr lang="en-US" sz="2800" dirty="0"/>
              <a:t>Deal with adversity</a:t>
            </a:r>
          </a:p>
          <a:p>
            <a:pPr lvl="1"/>
            <a:r>
              <a:rPr lang="en-US" sz="2800" dirty="0"/>
              <a:t>Power bargaining</a:t>
            </a:r>
          </a:p>
          <a:p>
            <a:r>
              <a:rPr lang="en-US" b="1" dirty="0"/>
              <a:t>Closing Stage (Finalizing options of what can work)</a:t>
            </a:r>
          </a:p>
          <a:p>
            <a:pPr lvl="1"/>
            <a:r>
              <a:rPr lang="en-US" sz="2800" dirty="0"/>
              <a:t>Less concessions</a:t>
            </a:r>
          </a:p>
          <a:p>
            <a:pPr lvl="1"/>
            <a:r>
              <a:rPr lang="en-US" sz="2800" dirty="0"/>
              <a:t>Increased need for reciprocation</a:t>
            </a:r>
          </a:p>
          <a:p>
            <a:pPr lvl="1"/>
            <a:r>
              <a:rPr lang="en-US" sz="2800" dirty="0"/>
              <a:t>Patience and calculated silence</a:t>
            </a:r>
          </a:p>
        </p:txBody>
      </p:sp>
      <p:pic>
        <p:nvPicPr>
          <p:cNvPr id="2" name="Picture 1"/>
          <p:cNvPicPr>
            <a:picLocks noChangeAspect="1"/>
          </p:cNvPicPr>
          <p:nvPr/>
        </p:nvPicPr>
        <p:blipFill rotWithShape="1">
          <a:blip r:embed="rId5"/>
          <a:srcRect l="22467" r="-44"/>
          <a:stretch/>
        </p:blipFill>
        <p:spPr>
          <a:xfrm>
            <a:off x="8302036" y="1828797"/>
            <a:ext cx="3377874" cy="2177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2"/>
          <p:cNvSpPr>
            <a:spLocks noGrp="1"/>
          </p:cNvSpPr>
          <p:nvPr>
            <p:ph type="sldNum" sz="quarter" idx="12"/>
          </p:nvPr>
        </p:nvSpPr>
        <p:spPr/>
        <p:txBody>
          <a:bodyPr/>
          <a:lstStyle/>
          <a:p>
            <a:fld id="{56E57F36-6D23-4C39-A2C3-D58391D75D53}" type="slidenum">
              <a:rPr lang="en-US" smtClean="0"/>
              <a:t>4</a:t>
            </a:fld>
            <a:endParaRPr lang="en-US"/>
          </a:p>
        </p:txBody>
      </p:sp>
    </p:spTree>
    <p:extLst>
      <p:ext uri="{BB962C8B-B14F-4D97-AF65-F5344CB8AC3E}">
        <p14:creationId xmlns:p14="http://schemas.microsoft.com/office/powerpoint/2010/main" val="368941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Stages of Traditional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0" y="1825625"/>
            <a:ext cx="8582025" cy="4351338"/>
          </a:xfrm>
        </p:spPr>
        <p:txBody>
          <a:bodyPr>
            <a:normAutofit/>
          </a:bodyPr>
          <a:lstStyle/>
          <a:p>
            <a:r>
              <a:rPr lang="en-US" b="1" dirty="0"/>
              <a:t>Cooperative/Integrative Stage (Maximizing the value of agreement)</a:t>
            </a:r>
          </a:p>
          <a:p>
            <a:pPr lvl="1"/>
            <a:r>
              <a:rPr lang="en-US" sz="2800" dirty="0"/>
              <a:t>Advancing interests of all Parties</a:t>
            </a:r>
          </a:p>
          <a:p>
            <a:pPr lvl="1"/>
            <a:r>
              <a:rPr lang="en-US" sz="2800" dirty="0"/>
              <a:t>Direct discussions</a:t>
            </a:r>
          </a:p>
          <a:p>
            <a:pPr lvl="1"/>
            <a:r>
              <a:rPr lang="en-US" sz="2800" dirty="0"/>
              <a:t>Preserve credibility</a:t>
            </a:r>
          </a:p>
          <a:p>
            <a:pPr lvl="1"/>
            <a:r>
              <a:rPr lang="en-US" sz="2800" dirty="0"/>
              <a:t>Explore all alternatives prior to Final Agreement</a:t>
            </a:r>
          </a:p>
          <a:p>
            <a:pPr lvl="1"/>
            <a:r>
              <a:rPr lang="en-US" sz="2800" dirty="0"/>
              <a:t>Leave opponent thinking they got a good deal</a:t>
            </a:r>
          </a:p>
          <a:p>
            <a:pPr lvl="1"/>
            <a:r>
              <a:rPr lang="en-US" sz="2800" dirty="0"/>
              <a:t>Get it in Writing</a:t>
            </a:r>
          </a:p>
          <a:p>
            <a:pPr lvl="1"/>
            <a:endParaRPr lang="en-US" dirty="0"/>
          </a:p>
        </p:txBody>
      </p:sp>
      <p:sp>
        <p:nvSpPr>
          <p:cNvPr id="2" name="AutoShape 2" descr="Image result for people shaking hands over table .gov .or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 name="Picture 2"/>
          <p:cNvPicPr>
            <a:picLocks noChangeAspect="1"/>
          </p:cNvPicPr>
          <p:nvPr/>
        </p:nvPicPr>
        <p:blipFill rotWithShape="1">
          <a:blip r:embed="rId5"/>
          <a:srcRect l="42794"/>
          <a:stretch/>
        </p:blipFill>
        <p:spPr>
          <a:xfrm>
            <a:off x="9754402" y="1970278"/>
            <a:ext cx="2067483" cy="1807064"/>
          </a:xfrm>
          <a:prstGeom prst="rect">
            <a:avLst/>
          </a:prstGeom>
          <a:ln w="6350">
            <a:solidFill>
              <a:schemeClr val="tx1"/>
            </a:solidFill>
          </a:ln>
        </p:spPr>
      </p:pic>
      <p:sp>
        <p:nvSpPr>
          <p:cNvPr id="6" name="Slide Number Placeholder 5"/>
          <p:cNvSpPr>
            <a:spLocks noGrp="1"/>
          </p:cNvSpPr>
          <p:nvPr>
            <p:ph type="sldNum" sz="quarter" idx="12"/>
          </p:nvPr>
        </p:nvSpPr>
        <p:spPr/>
        <p:txBody>
          <a:bodyPr/>
          <a:lstStyle/>
          <a:p>
            <a:fld id="{56E57F36-6D23-4C39-A2C3-D58391D75D53}" type="slidenum">
              <a:rPr lang="en-US" smtClean="0"/>
              <a:t>5</a:t>
            </a:fld>
            <a:endParaRPr lang="en-US"/>
          </a:p>
        </p:txBody>
      </p:sp>
    </p:spTree>
    <p:extLst>
      <p:ext uri="{BB962C8B-B14F-4D97-AF65-F5344CB8AC3E}">
        <p14:creationId xmlns:p14="http://schemas.microsoft.com/office/powerpoint/2010/main" val="116241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Effective Negotiation Techniques</a:t>
            </a:r>
          </a:p>
        </p:txBody>
      </p:sp>
      <p:sp>
        <p:nvSpPr>
          <p:cNvPr id="2" name="Content Placeholder 1"/>
          <p:cNvSpPr>
            <a:spLocks noGrp="1"/>
          </p:cNvSpPr>
          <p:nvPr>
            <p:ph sz="half" idx="1"/>
          </p:nvPr>
        </p:nvSpPr>
        <p:spPr>
          <a:xfrm>
            <a:off x="838200" y="1825625"/>
            <a:ext cx="8420100" cy="4351338"/>
          </a:xfrm>
        </p:spPr>
        <p:txBody>
          <a:bodyPr/>
          <a:lstStyle/>
          <a:p>
            <a:pPr marL="400050" indent="-457200">
              <a:defRPr/>
            </a:pPr>
            <a:r>
              <a:rPr lang="en-US" sz="3200" dirty="0"/>
              <a:t>Preparation, preparation, preparation</a:t>
            </a:r>
          </a:p>
          <a:p>
            <a:pPr marL="400050" indent="-457200">
              <a:defRPr/>
            </a:pPr>
            <a:r>
              <a:rPr lang="en-US" sz="3200" dirty="0"/>
              <a:t>Establish rapport</a:t>
            </a:r>
          </a:p>
          <a:p>
            <a:pPr marL="400050" indent="-457200">
              <a:defRPr/>
            </a:pPr>
            <a:r>
              <a:rPr lang="en-US" sz="3200" dirty="0"/>
              <a:t>Attitudinal bargaining: reward cooperation, confront adversarial approach</a:t>
            </a:r>
          </a:p>
          <a:p>
            <a:pPr marL="400050" indent="-457200">
              <a:defRPr/>
            </a:pPr>
            <a:r>
              <a:rPr lang="en-US" sz="3200" dirty="0"/>
              <a:t>Control your response</a:t>
            </a:r>
          </a:p>
          <a:p>
            <a:pPr marL="400050" indent="-457200">
              <a:defRPr/>
            </a:pPr>
            <a:r>
              <a:rPr lang="en-US" sz="3200" dirty="0"/>
              <a:t>Find and use leverage</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876300" y="1501616"/>
            <a:ext cx="6096000" cy="954107"/>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2800" b="0" i="0" u="none" strike="noStrike" kern="0" cap="none" spc="0" normalizeH="0" baseline="0" noProof="0" dirty="0">
                <a:ln>
                  <a:noFill/>
                </a:ln>
                <a:solidFill>
                  <a:sysClr val="windowText" lastClr="000000"/>
                </a:solidFill>
                <a:effectLst/>
                <a:uLnTx/>
                <a:uFillTx/>
              </a:rPr>
            </a:br>
            <a:endParaRPr kumimoji="0" lang="en-US" sz="28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5"/>
          <a:stretch>
            <a:fillRect/>
          </a:stretch>
        </p:blipFill>
        <p:spPr>
          <a:xfrm>
            <a:off x="8686800" y="1948543"/>
            <a:ext cx="3200400" cy="2286000"/>
          </a:xfrm>
          <a:prstGeom prst="rect">
            <a:avLst/>
          </a:prstGeom>
          <a:ln w="6350">
            <a:solidFill>
              <a:schemeClr val="tx1"/>
            </a:solidFill>
          </a:ln>
        </p:spPr>
      </p:pic>
      <p:sp>
        <p:nvSpPr>
          <p:cNvPr id="10" name="Slide Number Placeholder 9"/>
          <p:cNvSpPr>
            <a:spLocks noGrp="1"/>
          </p:cNvSpPr>
          <p:nvPr>
            <p:ph type="sldNum" sz="quarter" idx="12"/>
          </p:nvPr>
        </p:nvSpPr>
        <p:spPr/>
        <p:txBody>
          <a:bodyPr/>
          <a:lstStyle/>
          <a:p>
            <a:fld id="{56E57F36-6D23-4C39-A2C3-D58391D75D53}" type="slidenum">
              <a:rPr lang="en-US" smtClean="0"/>
              <a:t>6</a:t>
            </a:fld>
            <a:endParaRPr lang="en-US"/>
          </a:p>
        </p:txBody>
      </p:sp>
    </p:spTree>
    <p:extLst>
      <p:ext uri="{BB962C8B-B14F-4D97-AF65-F5344CB8AC3E}">
        <p14:creationId xmlns:p14="http://schemas.microsoft.com/office/powerpoint/2010/main" val="56967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880" y="1599565"/>
            <a:ext cx="11841480" cy="1325563"/>
          </a:xfrm>
        </p:spPr>
        <p:txBody>
          <a:bodyPr>
            <a:noAutofit/>
          </a:bodyPr>
          <a:lstStyle/>
          <a:p>
            <a:pPr algn="ctr"/>
            <a:r>
              <a:rPr lang="en-US" sz="7200" b="1" dirty="0">
                <a:solidFill>
                  <a:srgbClr val="003399"/>
                </a:solidFill>
                <a:cs typeface="Arial" panose="020B0604020202020204" pitchFamily="34" charset="0"/>
              </a:rPr>
              <a:t>Negotiations Methods</a:t>
            </a:r>
            <a:br>
              <a:rPr lang="en-US" sz="7200" b="1" dirty="0">
                <a:solidFill>
                  <a:srgbClr val="003399"/>
                </a:solidFill>
                <a:cs typeface="Arial" panose="020B0604020202020204" pitchFamily="34" charset="0"/>
              </a:rPr>
            </a:br>
            <a:r>
              <a:rPr lang="en-US" sz="6000" b="1" dirty="0">
                <a:solidFill>
                  <a:srgbClr val="003399"/>
                </a:solidFill>
                <a:latin typeface="Arial" panose="020B0604020202020204" pitchFamily="34" charset="0"/>
                <a:cs typeface="Arial" panose="020B0604020202020204" pitchFamily="34" charset="0"/>
              </a:rPr>
              <a:t>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sp>
        <p:nvSpPr>
          <p:cNvPr id="7" name="Rectangle 6"/>
          <p:cNvSpPr/>
          <p:nvPr/>
        </p:nvSpPr>
        <p:spPr>
          <a:xfrm>
            <a:off x="0" y="6362700"/>
            <a:ext cx="12192000" cy="88900"/>
          </a:xfrm>
          <a:prstGeom prst="rect">
            <a:avLst/>
          </a:prstGeom>
          <a:solidFill>
            <a:srgbClr val="FD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sp>
        <p:nvSpPr>
          <p:cNvPr id="6" name="AutoShape 6" descr="Image result for AFGE conferen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8" descr="Image result for AFGE conferen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1" name="Picture 10"/>
          <p:cNvPicPr>
            <a:picLocks noChangeAspect="1"/>
          </p:cNvPicPr>
          <p:nvPr/>
        </p:nvPicPr>
        <p:blipFill rotWithShape="1">
          <a:blip r:embed="rId4"/>
          <a:srcRect l="18963" t="20334" r="18262"/>
          <a:stretch/>
        </p:blipFill>
        <p:spPr>
          <a:xfrm>
            <a:off x="711431" y="3710143"/>
            <a:ext cx="2580201" cy="1749672"/>
          </a:xfrm>
          <a:prstGeom prst="rect">
            <a:avLst/>
          </a:prstGeom>
          <a:ln w="6350">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0806" y="176810"/>
            <a:ext cx="2667000" cy="809625"/>
          </a:xfrm>
          <a:prstGeom prst="rect">
            <a:avLst/>
          </a:prstGeom>
        </p:spPr>
      </p:pic>
      <p:pic>
        <p:nvPicPr>
          <p:cNvPr id="2" name="Picture 1"/>
          <p:cNvPicPr>
            <a:picLocks noChangeAspect="1"/>
          </p:cNvPicPr>
          <p:nvPr/>
        </p:nvPicPr>
        <p:blipFill rotWithShape="1">
          <a:blip r:embed="rId6"/>
          <a:srcRect r="10939"/>
          <a:stretch/>
        </p:blipFill>
        <p:spPr>
          <a:xfrm>
            <a:off x="5846049" y="3748573"/>
            <a:ext cx="2739517" cy="1745778"/>
          </a:xfrm>
          <a:prstGeom prst="rect">
            <a:avLst/>
          </a:prstGeom>
          <a:ln w="6350">
            <a:solidFill>
              <a:schemeClr val="tx1"/>
            </a:solidFill>
          </a:ln>
        </p:spPr>
      </p:pic>
      <p:pic>
        <p:nvPicPr>
          <p:cNvPr id="3" name="Picture 2"/>
          <p:cNvPicPr>
            <a:picLocks noChangeAspect="1"/>
          </p:cNvPicPr>
          <p:nvPr/>
        </p:nvPicPr>
        <p:blipFill>
          <a:blip r:embed="rId7"/>
          <a:stretch>
            <a:fillRect/>
          </a:stretch>
        </p:blipFill>
        <p:spPr>
          <a:xfrm>
            <a:off x="711431" y="3689354"/>
            <a:ext cx="4889430" cy="1804997"/>
          </a:xfrm>
          <a:prstGeom prst="rect">
            <a:avLst/>
          </a:prstGeom>
        </p:spPr>
      </p:pic>
      <p:pic>
        <p:nvPicPr>
          <p:cNvPr id="16" name="Picture 15"/>
          <p:cNvPicPr>
            <a:picLocks noChangeAspect="1"/>
          </p:cNvPicPr>
          <p:nvPr/>
        </p:nvPicPr>
        <p:blipFill>
          <a:blip r:embed="rId8"/>
          <a:stretch>
            <a:fillRect/>
          </a:stretch>
        </p:blipFill>
        <p:spPr>
          <a:xfrm>
            <a:off x="8814617" y="3710144"/>
            <a:ext cx="2682031" cy="1784208"/>
          </a:xfrm>
          <a:prstGeom prst="rect">
            <a:avLst/>
          </a:prstGeom>
        </p:spPr>
      </p:pic>
      <p:sp>
        <p:nvSpPr>
          <p:cNvPr id="10" name="Slide Number Placeholder 9"/>
          <p:cNvSpPr>
            <a:spLocks noGrp="1"/>
          </p:cNvSpPr>
          <p:nvPr>
            <p:ph type="sldNum" sz="quarter" idx="12"/>
          </p:nvPr>
        </p:nvSpPr>
        <p:spPr/>
        <p:txBody>
          <a:bodyPr/>
          <a:lstStyle/>
          <a:p>
            <a:fld id="{56E57F36-6D23-4C39-A2C3-D58391D75D53}" type="slidenum">
              <a:rPr lang="en-US" smtClean="0"/>
              <a:t>7</a:t>
            </a:fld>
            <a:endParaRPr lang="en-US"/>
          </a:p>
        </p:txBody>
      </p:sp>
    </p:spTree>
    <p:extLst>
      <p:ext uri="{BB962C8B-B14F-4D97-AF65-F5344CB8AC3E}">
        <p14:creationId xmlns:p14="http://schemas.microsoft.com/office/powerpoint/2010/main" val="161698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1" y="1825625"/>
            <a:ext cx="5528309" cy="4351338"/>
          </a:xfrm>
        </p:spPr>
        <p:txBody>
          <a:bodyPr>
            <a:normAutofit/>
          </a:bodyPr>
          <a:lstStyle/>
          <a:p>
            <a:pPr marL="0" indent="0">
              <a:lnSpc>
                <a:spcPct val="100000"/>
              </a:lnSpc>
              <a:spcBef>
                <a:spcPts val="0"/>
              </a:spcBef>
              <a:buNone/>
            </a:pPr>
            <a:r>
              <a:rPr lang="en-US" dirty="0">
                <a:latin typeface="+mj-lt"/>
              </a:rPr>
              <a:t>Interest Based Bargaining (IBB) is an approach to collective bargaining that is designed to help parties express, understand and build agreements around shared interests, concerns or desires.</a:t>
            </a:r>
          </a:p>
          <a:p>
            <a:pPr marL="0" indent="0">
              <a:buNone/>
            </a:pPr>
            <a:endParaRPr lang="en-US" dirty="0">
              <a:latin typeface="+mj-lt"/>
            </a:endParaRPr>
          </a:p>
        </p:txBody>
      </p:sp>
      <p:sp>
        <p:nvSpPr>
          <p:cNvPr id="2" name="AutoShape 2" descr="data:image/jpeg;base64,/9j/4AAQSkZJRgABAQAAAQABAAD/2wCEAAkGBxMTEhUSEhIWFhUVFRUYFhcVFhgYFxgYGBcXFhcVFRgYHSggGB0lHRcWITEhJSkrLi4uGB8zODMsNygtLisBCgoKDg0OGxAQGy0gHyUtLS0tKy0rLS8vLS0tLS8tLS0tLTUtLS0tLS0tLS0tLS0tLS0tLS0tLS0tLS0tLS0tK//AABEIAMcA/QMBIgACEQEDEQH/xAAcAAABBQEBAQAAAAAAAAAAAAAFAAEDBAYCBwj/xABBEAABAwIDBQUHAgMHAwUAAAABAAIRAyEEEjEFQVFhcQYigZGhBxMyscHR8EJSFHLhI1NigqKy8SQzkhVjc7PC/8QAGQEAAgMBAAAAAAAAAAAAAAAAAAQBAgMF/8QAKhEAAgIBBAECBQUBAAAAAAAAAAECEQMEEiExQTJRExQiYYFCcZGxwTP/2gAMAwEAAhEDEQA/APWk6dMoAdOEySAOkkydACThMnQA6SYJ0AOkkkgBSnlDqlUtcRO8nzvHqm/iCosAlKeUN/iSnGJRYBFJDv4lP/EosAikhwxStYVxN1NgTpJ0kAMnSSQAkkydACSSToAZJOmQAkkk6CSokkUlBA6eEydSAk6YlRPqoAmkTCdVKVW6toASSSdQAgnTJ1IAzHOaHmeXyUQezifNS7Qc4P7o3DeFVfXcBJbA5lsfNQBKXM4nzCUt4n0+yqtxRd8LQemQ/IpzVd/d+jVAFnu8T6Jd3ifT7KuKh/u/9IXQcf7v0CAJxl4nzRLAxFkJa5392PJqLYA93SL/AJopQFlJJJSAkk6SAGTpLmo/KJKCRBwmOC6Q5tUzKvUqkoIO0kkkEjJ0kggCokkuXVAFBB2uH1VA+qoi9BNEr6ij1THnfkEi7j5BQA45XPFXaL5EodUfa9hwGqfDYwNMG06decadUAwokFxSqSPmu1YgdOFyg+3dqGmQxpglsnz/AKFSlZDZX7WY9tEB7idAABckknyXkPaLbbq1SXElulwCLcBoOvVaHtnj3OyAEmJceF7SVi8Q8OcWmwmTxtPhF/lwRRKCeysZ3gWgAgi/EfSOS9I2fig9rST3jukCY4XuvNNlU8hloJkWIv8AELk9JOi1W2NhsxeDyF4aW1GFlSB3XFwGYC1i0lG6uS23dwjXe8gaacV02usj2P2pVyVsLiXZ6mGdlzE3cwzkcTJmzZ6Ea6onTx9yN4V2U2tOjQMdJs6PVHdmH+z1m5WLpYpaDszjJzNJ1JI6gCfzkqtIA+kknVSRiU4QrG4/vQNAvOvaZ20qUiMJReG5mzVcPig6MB3Wud9wpBI2+2e2+Dw7srqmd28UodG6CZABndMqHZ3a7DYp2Wm+HbmPsT03HwK+dvfl74V/ZeNc15B+Jp7sbiDxCqzRRPo+F3TqQgPY7arsThGVX/ECWOPEti/iCPGUalQVoJ0qgK6Q2nVgohTqAhWRB0kkkgAPXrOaYPgRw+6h99KuYulmbzFx9kPpu4CB+eaqySY8zHJLNbgFEHcLnidFw+p4n0CAJ8/C3MqI1Y08zr4KnXxQFyfzkN6qfxBd4+Z6KLCi/VxHDX1/ou9mPh4J6efFR4LBOfoLfmp+gRWlslo1cejbKUmwtFKs00KgLZNN0wOG8s+oRmm8EAjQ6JVKDS3KRItqeGi5o0WtEN01iZHgr7WVslXnnbnFRiPAD0B+69BzLybt3iv+qqiNC0DkQ0R4EfNTEgD7RrOewweHztJ4W05oZWwgDAW958meY3j0t/RWgc3Qjfu/qCmwuBcQMtx8M/fnf1UNl0hYCtkcC7M24iAARPmQOUrcYJ4dRLHN7pPfiR3SDJG+LoHsDZru654ygaDQxqBY3HWFr8O9pJAiYg/QLCeRdIaxYX6nwYzZdZv/AKlj8psRRFtAWtyuHgRHmrWY5z1t4LPbCrt/jdoFv947/wC2rKMMxAaMztd3/CZrhL7IVk7k2ERXjfoLot2YxsVKM2zOcf8AyBsfD5LIVMW13dBku1jc3fPAHTzRbZNU5/enRsBo9Sem7z4oKnrcoditsU2uDA4SZGu+CYHEqj2sFWrgXuw9TI8tY9rtLSHEHhIQntFs9mHw4E56r/jqu+JwaLgftbJFhwvJus5SpWWhHc0i9UeBLjpr4ayvnja+ONatUqknvvc4a6EmPSF6/sKrUrYTE0w4l8VGtJNxnpw255yvDpLSWuBaQYIOoIMEHmNFKdqyzjtbRJRdBsrWGdEEax57iFSaZ06rd+z7sRUxdQPeMtFpl7ryRN2s5mNd0IJPV/ZjgCzANDxBqudUAOoFmg+k+KOV6RaYOm4ritUFMNawZQAA0Dc1sQB5BEGuFRnUeRQ0Z2DpXdKqQuatPKYK4KoSF6VQOEhdoRRr5SilKoHCQrJkFVCsdTyuncbj6hFJQ3apzANmO+BpvIOUTuk5boaAp1K//A08SqlbEE6f0HgozTdv3eS7DNwEn0H5zWdliuWE3J8T9BvRvZeyJ7z5A4fqP8x3DkFBs7A53guM5bkbuXVaOVeEfLKtiY0NENERuCCdoO01LDSD36kTkB0/mO7pzCtdoNqjDUH1dXAd0ay46TyC8Lr4tz3OqOLtSZ3yb6yrTlRMI2eiv9pLbE0gdxAffqJH5ZaHZXaSjiO7ScQ8CXMcIeB03jmF4gK+YEljSLy6NOPVd7Oxb6bg5jnAsIcwg6cr7iPBUWR+TR414PfjU38F5j7SKRZi3OuW1WMcPAZCBx+EHxWx7M7W/isMyrPeMteODgbgeh6EIZ7TdnB9GnXAuxwa4gn4Haf6oH+Za2YtUeW08WKbr/AdTwO48kZ2VWLHEAxIkcLILtLZmYceRkjylUtm7RNOGP8A0mGneOR4hQ1ZZOmeiYDarff0qLzHvM+VwO9mW198On/KVZ2rt/D4M1Ie2GSMsy97wLtF5JmxPmvN+12JzU6LmmCHuIIMEGBcEdFlXAySbk3JOp4kneqrBHs2+ZlVM1nYKsTVrF1y5rSTxOZxJ8yi239nNquDqlZ1OmxpkN1JJ524bis92CrtGKyOMZ2ED+YQY8pRbtI8mqGEyG7t3VbXXIuUcBXbSqObSpyy2ru/PEny0W42VUqPaDEZiNTe9uCz/Z3Ahwz2gusT6QtPXohlN8Ohwp1C2N7mNLm+PNQQembNynCta490NLCeTSWfRYjtfjHO7mbMGd1pAIkWNxJv9lYwe1YYS93dlpA3S9jXADqZUL8OLOdc3efPVLz5+kYxfTc2TdlqIpMy73GXHnw8FW2z2DwmLe572uZUcQXPpugnmQ4Fs84VrAakeXRHMI69zu/CtopVRjKTuzE9kuw+Ha59apSzMFR4oioc2ZrXFrXuGhEcr68J3eFrZT3GgNAggCBHAAaKOmJF7cBy3KVlMbkJUgcrZ3WOd07t3zlWtnv70BQGGtniQPr9FcwdOBJ3x1QBztKQ8E6EfLj5qCV3tWrLmjgPn/wuMHSLzG7es32T4JMJhcxk/CPXkioEaJMYAIGgTwrJEA9VNpYYPYRxEfY+BVqUioACtbnbLjcWeB+4b+hF/Nc5LWEBWHt92+T8LrO+jvD6lLEtvxPBVZJZ2PAa4jWb+Qj6q493n9EH2O4ipVBOopkDgO+D8gr1ao46RHqtYdFH2ZntlL6NVguWuBjWZufKfReQ1MR3co3Ty8l7DtmgZz8defVeVdpthvovLr+7cbOAnwcRoVnNcm8HwVGVQWFm6/jaPn8l1SeWtuBvAPEC2UjjZCzU/OKuPrn3etxIOhvroevoqUXTPUvZRQijVcTZzmlreFoJnwR7tpiGswVQvjKSxpnTvPa0HwJCyvsfxVR7HMLAGi5dNydwA3a6rXbdo0sTTr4NzgHOYReDBgOa8DfldlPgtI+kxyeo8nwry63K0ER1NtEJ7QbHLHCq34I73EHj00WrxuxjhSA57ILsoDT/AIcxIBAhuuu+UJxG3GuY8U6LqzWNOdwsyIvBuXW4BaLlFKvoye23ZyxlwKY3fuMT8gPNC303DmOP3RaWubI0OgOviqWIIANx4qboCph6r2va9lnMcHA8xe61gxAxNYvAsQCRwsAR5ys5QOaNOgWi2Bmpy/3JeyRmLT34HBp1Gu9VcvclRb6NxsjZbWM7tiQDxHTLKoYraE1DeQ2WTpM90/ZX6212uw7n4Y53RAa0EuDjoHNFxGvghGyOzz30qzq3dc1oLAaZOcw7c79QIaQRoonJLhhGLfKQT2VWFZ39lme1numMAB77mtkZp+EX1iwC2GK2e+n3yS9ts8C7DGrf8P0UXYjYf8PQa57YqPaMw4deZt0sOK0eZWji8sJ5uFFdIyjKcQ5hkDhw4dEToVZEjy+y6xuzr5qNidWbj04K3hMA1oDqgGb9s2H3KNrTI3JorNIbcExrB3cgeC7dthoPu2ML3xpo0fzu+g9EqlY1DUa0uaWOymwtawb4R5q3srZIDbjKBr+49SsJTk3URmOOMVun/AEOzn1HipUcXPFxBIDP5R+lHaNeqxoaXnrbymFd90P0iI3cvqVHXDWxP6tG7z0HD5KsYNeSMmXdxXBTLtS49Siux6oLS2IIJ3RKiwWzCSH1N12t4cyiq1SowbsSSSSkAXKUrklZDb/tBw2HcWN/tXjXKYaDwLvtKgDUY+lmaVRw1bO0tPxNseY3H6eCwWM9q5juUADcd50iZtpG5Euzm3xXBrGQ+MpaD3QLT1kiZPBWjjc3SIbpWFNpbR/hntrBpcwEtqkXIa4jvDiQQLcJRujjg8BzHBzSJBHBZzF4ttRpa4y2DMDcslQ2nUwNYxL6B70TqNzmEGx9D6q2yWPiRCal0el16RdrcIbtDZ4fTc0CxBBDu813CQdPBXtn45tVgcySCAYJ7wm4lpCusaHCIIJ4qKs0TpnnVTsu0ODjRaDlEGYkxcHdPWFUPZVlaHhpaC6CCQDO+Gz6LQdtGOY9rATldeN0iPuo+zrC43n81Sc+J7UPRacN0i/2exDsJRcyjQzNBmcxBdziDPgqeFM1TiC0+9dJLr2zWMBxgWtZaim0D6KptDZky6nZ28Xg8wJsVrnwZNq2vrwLYs+Nye6NWZXa2zmV8xcxpc4QXb9I1HJBNg4QMbkGmlt8WnxRnaD3gHSRI+G/nNlBsAgOiP0Fw6j/AIScHJppsfhFJ2kW8HgaYsKVO3Cm1EaeGaP0Af5Wrrs3s+piKTXNMADvOMiSQDaxk/dH29m2j46rjyaAPW6j5fJJ2uis82ODpmJ23Wytyt1PS26fVRbGwwa2fy6u9ptjf2sU2uDGtBcXEkd0l2p490QOBVfD1NBIjMGDxbncfQhaLE4KmXxzUuUW9lbPpsdUqNbDnkZiAbwLfM+a0Gy8LnOd4gA2B3n7D5oT2dpiq0Tq656QJgeK1OUNAAsAIA3dFrp9Pvnvl0hPV59i2R7JHOXLJcYC4bcwNUQo0w0W36niuk3RzErOBSDROtvwLPVMdUc/4Hy02aGndodDP9FqTABJ0Ak+CipEkhwu07uFrLGdtUb4qTtqyrs/Dvb33AXgxF53knfZFnMBEjQrk1Q0bjyQ7bmLdToVHUyM8dyf3GwWfC4LtuTtkuKxmU5GjNU3AaAcXncOWp9VYwGBynPUOaodSd3IDcOSHdk6L/de8q0zTc+4a45ngRq88Tr5dEdc8ASSAOdlNUVs7TqmNpUZLRUaSNYMx4iyttM3F+ilprsix0kydQSeP+1ntK6mG4Wm6C4Zqkaxuby4+S8jqPLiSTO9HfaDjvfY6s8GW5oB1s0AC/gs/QcJMmxaf6IXQHTBIsu8Bj30zAc5oPxAGJCq03QdbLvEt71vupsDadnNtEV2MY5xa8Rlc4uyvBEOBJsDcELQY7CGowupi9MuLRFozEEDo4THBwC812TivdVmPLoyuBJjNbovQNjbepDEEAnKG1Hd4QcrhTdpuvuIG9N4mpxcZGU04tNA923nzZxa4a3LSDvMox2b9qLWVPdYrMacwKwl3XO0CSOYnpvQTtlhKeVtdls5EjiCC4O5G0LFVmJSWL4cqN/i71ye59p6gxJw7qH9o3I5xe27TmyxB36FE9jYH3bLi5Xlvsn2zVZXdhyc1E03PyHc4OaJZwnNcaH1XsdKHDMDIOn25dEQjBzvyE8k/hqPgWVSM4LsNT5UwKgfbOxRV7zbO9HdfuseMM6m8hwyvB7s6GYBY7hNrr0umLwhG2MOysYgQARO8n7JHVQjH613/Y/o8sr2vlf0F9g0AygxoYWWnLM+RV14VXYTj/D0wZlgyGTJ7hygk8wAfFXCtoO4pmOT1MD7a2a6rSc1hhxFjE89Fj63Z6owMa+Ggt6nW5O4O+69HAVTbNDMwO/afQ2+cLLPC4trs20+Vxe3wZnBUfdgBto80RZis4ymzjoYsfD6KAtUD2DnPz5dUnizSxvgYy4o5OwjQcWuaTxExu3eIRcHcszRxLhZ8kcd4+6OtxHcDt5FvDVy6S1EJx3I53wJxltYsfiSLDQHvc+SsYVzSO79ihT38wLi50iZMoHtXteKcswrQ473uByD+Ufq+XVYRzWm2MvC7SibMsuXEgN3k6eqE19rUCwscPeZTLi0ZWgtccpE3Nx6FebY3a9dzhUqVXOc24BPdHINFhItoruB2m1xdeJh3pIPmXeSa0kYZb+xjqYyxV9za1u1ThZjABxdJPpCAYvFPr1Mz3E8BuHQbkHq42/EWiLzcacVbpVHRAtMTx6SulHDGHKQk5uXYWwZAcBmvy+S0OFx5p3nrw6rKYYxA/ArOJx7GML6rwymwd4nfwaOJ5BUnFPsmLo2uy3OBIeQS6TI80TXiGP9qrwf+npgNbMPfdxA5TA9VDQ9rOOi5pOniwD5R+Bc2SV8DS+551iiHAGZixKqOEdV01h+Ft53C5PktRgOx1X3bK2IYW0n/A5hByncKwHwTuPmqvhWWSt0ZdtOVZoUmvdBzf4comTubqI6ortnYTg9jabXGRBBjwNjotT2c2G2nTmoxrqg8hwJ9VlLKkrGMenlKVGZ7Sdln06hqUWgsdByg3aSBLT4zCHbLwr21WtqBzGvlptBP6ovpMC59V7NSa0026Em5/PJZ3tzgKWWicrW5qmVxAGmVx+iew4vpjLzwKZprfJeLZBjsK2thKzpksAIjRuXvZRxhvz5rzqs2F6xQw7Dh/4egWNc8HKBZukuBIG8SPFZLaXZlzjAaadT9p0PORaOeijUSUpcMjHFxXJF7MG/9af/AIKn++l9JXrmErFlx4jj9jzXlnsxwzm4yoSDAoVGkjSTUpCJ6T5L1NgXIzyccto6WGKljphmhUDhLTPHiOR5qWPNB8O8tcSNwFtxsBB/N6vuxYLe7Mnj+lOY9XGUblw0JZNLKMqj0LE1tWjd8R+iq5Pl/wArrLAdzd9Eo+SRy5HklbHceNQVIv7GtnaTN8w/2n5NRAlCsG6Ko4EZfOfqAixCd07uFewpnVSs5T1KYc0tO8EJw1M+q1nxOA/OC2dVyZK74M69l9PwW+iZxAEn8O5W67Q+ochtE3tvv6lU8XgnERmGvPcVzlhm/SrH3lgvU6BeP2yyk9tNoDifivomxG3iGmGXtF7ecaIDtnZ1Rj3usc9mPAmC6/w7yI9AptnbKqOAacx4ucIHgPopWKd0ka7se3c2VNo7RfU/7j7bmizep4oNUxTnnLSa554MaXHyaJW2b2QpkzUeXHhEDyCJVtoHDN9215DQC65vBcSRJvAuBwAAWy08lzIxeqi+IHn+G7J7RxEZcOabT+usRTA6g9/yaVo8P2Bbh2Z8RtBrQ1pksp6EmYkuOYDQCLoXifaBVa4OeA5hvlE5g3jJNzH4FHtLaZxL7OJZctbuHEnn8k7pMUt308CWoyWvqO9l4dolwqOqAEgPLPdh3MU8zo6k34BFGNVHBuDQG8FaFQcY6rrNUIomZUEnpM8gsV27xMtDnOOUWYzi7e4+H5dafaDwGOA+KW9MuYFx8lk+12HFSmDPwEnw3/JczWZmpKC/I9psNwc/4MOah/Pkn96o6h4LgLEg9wfsumwnJTY3mAPU/RSbMxzqB7jhB1aQcp8tOqsYpuY8kzMKOC6dJqmKK+ySpQw+IJLD7p5vkd/25/wuHwjqqGEwB0Li1oJBbAnW4nqiNHDwnqvizfE/QJZ6XC3yhmOqyxXDJXNAEADuAW5aD5LG+0iu0UaMnve/bl52cHeQK1NTFAGAe+Q48gJAv6eS809o+Lz4htObUmx/mPeP/wCR4K2XiBnD1WHKuPfQwor0/jplpE8yGn0JV/Cdq6eKpw5omwcAcpg666G3GDxVOpQz4Co0amkSOoGb6LB7Mxfunh27Q9OK5OHp/udLU+pfseudlcE2kMovILj1JC0tNZj2a4nPVe03HuszQbxDmi3mF6K2Apel+I91mS1Pw1toEU8O/Me6Y6Roeas08G/gB1P2RAPCWdaR0cF7lJaub8IqjBG8u37gucTh8omdxF/NXMyhxpmn4/cIy4IRg2kRizTlNJsq1TBBGog/NXau0/2t8/sFReZJ5FcE2PT7pKOSUboccIyqyxiMS8mMx8LbhwUD9CuqpvZclVk23yWSSHwB7w5hw/PJWXMsoaDYqDqfUFXYsV0dJ6PyIar1/gouwgmYXQogKyQuXBN2LELx9FhfaJSealLJEuY5oJ0kEEDqc1lvHi3gsX7SKfcoVIzZahbk/fmbOXr3JHMKGrVExdOzFVNkue2BlD3we8b+7mMwETAtPKUf2Vs1gG+QALQC4uILGyd7oO/WAdZXbBnbmzgPIJNUDQDWNRmFg9u/4hNwlhMTINRguzMMsjJcxDr3GVogjrqUxhht68meSbl2WcNQa05XiXNGZzu9BudBOgghzYm0jQhdNfTZLKrAQQ4udlb8DpIYHaNcJBDtHQbqttTGOygFgmWvz5+8TAyyWgd5sATqQLibhmGo5oLnaxAAgX1I/bO8CAeCY2yatmRRx9fM6aVw6dD3bHRvDeY3aaAFUnU3ju1WEW1iWnqdx/OSP1aABFrBKo/l6/OyVz6OGV7rpjeHUzxrb2jzTb2x20+802J0I+RQynhTGgPjC9ZqU36QyObM3kDZHezLsNSa4PIDyRJeACQBaBEAC9ha6z+UlFd2DzqT4VERxAIkAnjG4p/faZRM7zaPqqRYWEuB/ryVxlWRwPA7kYM6nw+yMmPbyirtDD1ag7lZzI3NAg8Q4G53IXjcPig0APa43sBkm1r7r8OK0dEAKhjqp95TYP0zUf0aCGjxcR5JtMxZnto7SOHIL2uksgTdpMaZzYgd7nccF59tXFZnZi6TqTxO8+cr1fbgaKbM8XeYHKHGUGiiL5R5BczWajbk2j+m02+G66I9i7WacOGkT3MpAB4QVj//AEt5cWgENmxcIkdFsxtSkJykGNct4POOqG4nabHOkm1xodWmDMdUhCUk3SH8kISS3PoP+yii5mLInu+5eP8AU0/Res8eq8v9m+JY7FOyOkhnA73AbwvT3b07pm3F37nO1SSkq9hFVQ+s42DaYnV3ecRO4CAPMq0dU6YFiJmFH6iXfzG3/iIHopKgGQgaCPmFIFy8Wd0VMiuLReDqSYMqVsrRxGb1/JV7Y1CKcnV/ePTcPL5oU9nvHtZuJv8Ayi5H9eYWjaeCQ00f1Duol+kq1cCL5e6T5FUalIsPeECRfcUZXGfitZ4Yy+xlHNKP3ArHkObP94L9SR9R5IsWhRYjZ7XXb3TIMi4tcWVasyo3UkjiCY/ojG3hTTV/sTkSytNOi6WhcOaEKNZ37nf+RXNR5jUo+dj7B8pL3LmLxNNgl7mtHFxAE+KxHtC2nSqYUsa4OIfTcIII+LL8ifJU+1eK/tGtcWgQT3pEusLHcQh1XDA90i0aa+Id+ocjdQ9Xa6NYaJdtgTbNBrmUKkWa64gR3oEo5gK2Wl3NMrQfAwVTbSDmOpHSP+Cq/Z95DqlJ2rW7+BIEp/SZOa9xPUY6/AQfi3B44WF7kgjWSidCtu3bggmKpcHCRpPBd4XGEWNiNDuPiuo+hJdmhFfcU7mclUo4prhJC698zn4SsqLlmlUIMRIRqixpEQLbnCY6HhZBKLxOq0OEYHMbMG35KrMlEL8HNzoNPuoP4P8AUR0H5vKOUGZ2tJINgZGjua5qs3x0XDoeswu28dXw1UEMD6bm3n9LpMiRpbLrO9UKPamm0uzUnF5gw1wdpoNBAW7xOCBBzNBmLETpcLI7Z7K/qo2J1boD04JiGeUVVmbxxZndsbUq4ggnuNbMNaZ13l0XP9dUDxOGJ1JPUyilek5jsr2lp4H8uo3XUN7nbLLhUDdmU8pcwT3wYDRcuymwA1n6IhiGg5g0tLS8uGW7bgaHwHkq1WmosI/I7KfhPof6qu3my+97dptPZWA3FVCf7tv+9sr1d+KZ+7yB+a8t9njIrVT/AO2P9wut802S89RLHJpGscEckU2EnYxnNIY4ft8yhZP/ABz4ldNNlk9XkZotLjQT/jzuaOtz9Qoqm0HRuGug+6AY7D1HOkGw52Hl81M4kMAc4AkgSTYcyT81V5cj4slY8a8BTY9Oc1Uj4jDf5R9z8lccTNjB/Ijj/VJwFNgA+EAAEcON7LgPnmN9idTPeYbjlGqehHbFITnLc7LVLEnQ3jWNReNCpBB0M/NUZ0O60Sbb9Hi7fHopPeHffhNnabiLHorlC5TF1MqdPEmY15aO8t/VWKdUHQ/dAFXHYSnlc892ASSOQm43oRTEjwRHtDWikWjV9vD8hUWaCElqK3cDuC9vJme0eyDUAIAMaAixG8R4LO4VmSWEZeDbwP5Z0Xo1Wnbr9EL2ns1jml0d4NJaRxAPml1fQ0pVyed46i8VA5mu/wCqq4skuD2HLVbpx5g8QtATmm2YnkZ8ELxVIEwRB52KbhOWPswnCGXlM5wuIfUHfa2d8thMcJJhsg8AZB8Cptj0ne8y5jGUk8bQAPVFMdi6tEB7Ms5x3cogi5IJAk2Gsrs4M8549yOVmxKE6YJy1aQJDoP7XRJ/y6jqr2HfUiS4Fp0tEHgYBlO93vHe9eILyfhsGwcobx3fNTNYR8LvD+hCaTdc9mNLwXMLVBgZgfAj5I5gMT3YAJjgLeviguzsI97g3Sd9vwr0rY2yW0qcOEk6z+arDNlUFyXhFszFUuw7szO8wmXM033c3g70PqCtCs2q1r23BEjd5pkly2hkZ1LeVVq0tSUklmWBmN2ax7SHtDp4j5cFmNp9kQD/AGL4J/S6489R6pJIugMxj8I6k7I8QeRB8RCH1aUpklonZBsvZrUJfWnUUwP9Wq3ma3gkkudqf+jH9P6CJ1S55wfQH6rqlV4lJJLm5XxGNi38qGbTxRbTLrzUzNbyH63cjoB1SSTOm+qfIvqPphwCdl9oDh5a5hqUx3gcxbUZIE5CIygxu13rV7H20yszPTJcBqcuV7SeLbNP+UjmSkkukc9helipDXC4cSA5tiSLRcCTrqAOqna/uk2i9wLaAXad3S6SSCDt8WnebTcajQ6tUtAGb7uMW6EboG+6dJBIH29iCXNAP6g31An1XFMOLMw0BjrqUklzp8yd+7/wfjxFV7L/AEp0qtWSSZ4gm3PoiDbtCSSyZoiphcIA4WERw3g3+i7xewqddhZUbJEhrhZw4QfKxskkn++xJuujJ4js7VwlTMSH03NLWuBgyS12VzdxgG4kW3aLrF0i73Y3EPvz7kHycfNJJdLScQpC2d7pWythKEUtbjNIi0tcWuVnCAPAJiBb85JJJ1cqxfybbstssGKzhYfB1HIaQtWnSXKzSbm7G4Kk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 name="Picture 2"/>
          <p:cNvPicPr>
            <a:picLocks noChangeAspect="1"/>
          </p:cNvPicPr>
          <p:nvPr/>
        </p:nvPicPr>
        <p:blipFill>
          <a:blip r:embed="rId5"/>
          <a:stretch>
            <a:fillRect/>
          </a:stretch>
        </p:blipFill>
        <p:spPr>
          <a:xfrm>
            <a:off x="8189459" y="2350633"/>
            <a:ext cx="2409825" cy="1895475"/>
          </a:xfrm>
          <a:prstGeom prst="rect">
            <a:avLst/>
          </a:prstGeom>
        </p:spPr>
      </p:pic>
      <p:sp>
        <p:nvSpPr>
          <p:cNvPr id="6" name="Slide Number Placeholder 5"/>
          <p:cNvSpPr>
            <a:spLocks noGrp="1"/>
          </p:cNvSpPr>
          <p:nvPr>
            <p:ph type="sldNum" sz="quarter" idx="12"/>
          </p:nvPr>
        </p:nvSpPr>
        <p:spPr/>
        <p:txBody>
          <a:bodyPr/>
          <a:lstStyle/>
          <a:p>
            <a:fld id="{56E57F36-6D23-4C39-A2C3-D58391D75D53}" type="slidenum">
              <a:rPr lang="en-US" smtClean="0"/>
              <a:t>8</a:t>
            </a:fld>
            <a:endParaRPr lang="en-US"/>
          </a:p>
        </p:txBody>
      </p:sp>
    </p:spTree>
    <p:extLst>
      <p:ext uri="{BB962C8B-B14F-4D97-AF65-F5344CB8AC3E}">
        <p14:creationId xmlns:p14="http://schemas.microsoft.com/office/powerpoint/2010/main" val="13851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rgbClr val="003399"/>
                </a:solidFill>
                <a:latin typeface="Arial" panose="020B0604020202020204" pitchFamily="34" charset="0"/>
                <a:cs typeface="Arial" panose="020B0604020202020204" pitchFamily="34" charset="0"/>
              </a:rPr>
              <a:t>What is Interest-Based Bargaining?</a:t>
            </a:r>
          </a:p>
        </p:txBody>
      </p:sp>
      <p:sp>
        <p:nvSpPr>
          <p:cNvPr id="5" name="Rectangle 4"/>
          <p:cNvSpPr/>
          <p:nvPr/>
        </p:nvSpPr>
        <p:spPr>
          <a:xfrm>
            <a:off x="0" y="6400799"/>
            <a:ext cx="12192000" cy="467591"/>
          </a:xfrm>
          <a:prstGeom prst="rect">
            <a:avLst/>
          </a:prstGeom>
          <a:solidFill>
            <a:srgbClr val="253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88" y="5751491"/>
            <a:ext cx="475212" cy="957249"/>
          </a:xfrm>
          <a:prstGeom prst="rect">
            <a:avLst/>
          </a:prstGeom>
          <a:effectLst>
            <a:outerShdw blurRad="63500" sx="102000" sy="102000" algn="ctr" rotWithShape="0">
              <a:prstClr val="black">
                <a:alpha val="40000"/>
              </a:prstClr>
            </a:outerShdw>
          </a:effectLst>
        </p:spPr>
      </p:pic>
      <p:pic>
        <p:nvPicPr>
          <p:cNvPr id="5126" name="Picture 6" descr="http://compass1.org/wp-content/uploads/2011/06/shutterstock_2805120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912" y="-27576377"/>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union workplace mapp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AutoShape 4" descr="Image result for union workplace mapp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2"/>
          <p:cNvSpPr>
            <a:spLocks noGrp="1"/>
          </p:cNvSpPr>
          <p:nvPr>
            <p:ph sz="half" idx="1"/>
          </p:nvPr>
        </p:nvSpPr>
        <p:spPr>
          <a:xfrm>
            <a:off x="838201" y="1825625"/>
            <a:ext cx="5528309" cy="4351338"/>
          </a:xfrm>
        </p:spPr>
        <p:txBody>
          <a:bodyPr>
            <a:normAutofit/>
          </a:bodyPr>
          <a:lstStyle/>
          <a:p>
            <a:pPr marL="0" indent="0">
              <a:buNone/>
            </a:pPr>
            <a:r>
              <a:rPr lang="en-US" dirty="0">
                <a:latin typeface="+mj-lt"/>
              </a:rPr>
              <a:t>Interest based bargaining is a bargaining method aimed at “expanding the pie,” meaning each party can get a bigger slice without having one side gain at the expense of the other.  </a:t>
            </a:r>
          </a:p>
          <a:p>
            <a:pPr marL="0" indent="0">
              <a:buNone/>
            </a:pPr>
            <a:r>
              <a:rPr lang="en-US" dirty="0">
                <a:latin typeface="+mj-lt"/>
              </a:rPr>
              <a:t>Joint problem solving is intended to provide bigger slices for everybody.</a:t>
            </a:r>
          </a:p>
          <a:p>
            <a:pPr marL="0" indent="0">
              <a:buNone/>
            </a:pPr>
            <a:endParaRPr lang="en-US" dirty="0">
              <a:latin typeface="+mj-lt"/>
            </a:endParaRPr>
          </a:p>
        </p:txBody>
      </p:sp>
      <p:pic>
        <p:nvPicPr>
          <p:cNvPr id="3" name="Picture 2"/>
          <p:cNvPicPr>
            <a:picLocks noChangeAspect="1"/>
          </p:cNvPicPr>
          <p:nvPr/>
        </p:nvPicPr>
        <p:blipFill>
          <a:blip r:embed="rId5"/>
          <a:stretch>
            <a:fillRect/>
          </a:stretch>
        </p:blipFill>
        <p:spPr>
          <a:xfrm>
            <a:off x="6238600" y="1940776"/>
            <a:ext cx="5546033" cy="32556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p:cNvSpPr>
            <a:spLocks noGrp="1"/>
          </p:cNvSpPr>
          <p:nvPr>
            <p:ph type="sldNum" sz="quarter" idx="12"/>
          </p:nvPr>
        </p:nvSpPr>
        <p:spPr/>
        <p:txBody>
          <a:bodyPr/>
          <a:lstStyle/>
          <a:p>
            <a:fld id="{56E57F36-6D23-4C39-A2C3-D58391D75D53}" type="slidenum">
              <a:rPr lang="en-US" smtClean="0"/>
              <a:t>9</a:t>
            </a:fld>
            <a:endParaRPr lang="en-US"/>
          </a:p>
        </p:txBody>
      </p:sp>
    </p:spTree>
    <p:extLst>
      <p:ext uri="{BB962C8B-B14F-4D97-AF65-F5344CB8AC3E}">
        <p14:creationId xmlns:p14="http://schemas.microsoft.com/office/powerpoint/2010/main" val="28968514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GE Power Point Template" id="{A12034AD-029F-47A4-B0A6-C24DD15AFD80}" vid="{F27EBA32-BFE2-4039-BC76-9821B84C7C62}"/>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1594</Words>
  <Application>Microsoft Office PowerPoint</Application>
  <PresentationFormat>Widescreen</PresentationFormat>
  <Paragraphs>264</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Courier New</vt:lpstr>
      <vt:lpstr>Wingdings</vt:lpstr>
      <vt:lpstr>1_Office Theme</vt:lpstr>
      <vt:lpstr>2_Custom Design</vt:lpstr>
      <vt:lpstr>Module 2: Negotiation Methods</vt:lpstr>
      <vt:lpstr>Negotiation Methods Traditional Bargaining</vt:lpstr>
      <vt:lpstr>Stages of Traditional Bargaining</vt:lpstr>
      <vt:lpstr>Stages of Traditional Bargaining</vt:lpstr>
      <vt:lpstr>Stages of Traditional Bargaining</vt:lpstr>
      <vt:lpstr>Effective Negotiation Techniques</vt:lpstr>
      <vt:lpstr>Negotiations Methods Interest-based Bargaining</vt:lpstr>
      <vt:lpstr>What is Interest-Based Bargaining?</vt:lpstr>
      <vt:lpstr>What is Interest-Based Bargaining?</vt:lpstr>
      <vt:lpstr>What is Interest-Based Bargaining?</vt:lpstr>
      <vt:lpstr>What is Interest-Based Bargaining?</vt:lpstr>
      <vt:lpstr>What is Interest-Based Bargaining?</vt:lpstr>
      <vt:lpstr>What is Interest-Based Bargaining?</vt:lpstr>
      <vt:lpstr>Six Principles of Interest-Based Bargaining</vt:lpstr>
      <vt:lpstr>What is required to be successful?</vt:lpstr>
      <vt:lpstr>IBB: Getting Started</vt:lpstr>
      <vt:lpstr>IBB: Training</vt:lpstr>
      <vt:lpstr>IBB: Joint Start-up Meeting </vt:lpstr>
      <vt:lpstr>IBB: The Process</vt:lpstr>
      <vt:lpstr>IBB: Interests vs. Positions</vt:lpstr>
      <vt:lpstr>IBB: Interests vs. Positions</vt:lpstr>
      <vt:lpstr>IBB Process</vt:lpstr>
      <vt:lpstr>Techniques, Tactics &amp; Strategies Interest-based Bargaining</vt:lpstr>
      <vt:lpstr>IBB: Effective Negotiation Techniques</vt:lpstr>
      <vt:lpstr>IBB: Effective Negotiation Techniques</vt:lpstr>
      <vt:lpstr>IBB: Building Consensus</vt:lpstr>
      <vt:lpstr>IBB: Building Consensus</vt:lpstr>
      <vt:lpstr>INTEREST-BASED BARGAINING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Neun</dc:creator>
  <cp:lastModifiedBy>Megan Fissel</cp:lastModifiedBy>
  <cp:revision>7</cp:revision>
  <cp:lastPrinted>2017-06-05T18:11:00Z</cp:lastPrinted>
  <dcterms:created xsi:type="dcterms:W3CDTF">2016-11-22T16:37:44Z</dcterms:created>
  <dcterms:modified xsi:type="dcterms:W3CDTF">2017-06-13T19:01:02Z</dcterms:modified>
</cp:coreProperties>
</file>